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16"/>
  </p:notesMasterIdLst>
  <p:handoutMasterIdLst>
    <p:handoutMasterId r:id="rId17"/>
  </p:handoutMasterIdLst>
  <p:sldIdLst>
    <p:sldId id="547" r:id="rId2"/>
    <p:sldId id="550" r:id="rId3"/>
    <p:sldId id="810" r:id="rId4"/>
    <p:sldId id="811" r:id="rId5"/>
    <p:sldId id="806" r:id="rId6"/>
    <p:sldId id="807" r:id="rId7"/>
    <p:sldId id="808" r:id="rId8"/>
    <p:sldId id="813" r:id="rId9"/>
    <p:sldId id="814" r:id="rId10"/>
    <p:sldId id="815" r:id="rId11"/>
    <p:sldId id="562" r:id="rId12"/>
    <p:sldId id="554" r:id="rId13"/>
    <p:sldId id="552" r:id="rId14"/>
    <p:sldId id="553" r:id="rId1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16093" autoAdjust="0"/>
    <p:restoredTop sz="94660"/>
  </p:normalViewPr>
  <p:slideViewPr>
    <p:cSldViewPr>
      <p:cViewPr>
        <p:scale>
          <a:sx n="85" d="100"/>
          <a:sy n="85" d="100"/>
        </p:scale>
        <p:origin x="-72" y="-19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90" d="100"/>
          <a:sy n="90" d="100"/>
        </p:scale>
        <p:origin x="-373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72E8B3F-6C5A-4B25-BF01-B9CB9706263B}" type="datetimeFigureOut">
              <a:rPr lang="en-CA" smtClean="0"/>
              <a:t>2020-10-02</a:t>
            </a:fld>
            <a:endParaRPr lang="en-CA"/>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10/2/2020</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Protecting pointers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lgn="l">
              <a:buFont typeface="Arial" panose="020B0604020202020204" pitchFamily="34" charset="0"/>
              <a:buChar char="•"/>
              <a:defRPr sz="2000"/>
            </a:lvl1pPr>
            <a:lvl2pPr algn="l">
              <a:defRPr sz="1900"/>
            </a:lvl2pPr>
            <a:lvl3pPr algn="l">
              <a:defRPr sz="1800"/>
            </a:lvl3pPr>
            <a:lvl4pPr algn="l">
              <a:defRPr sz="1700"/>
            </a:lvl4pPr>
            <a:lvl5pPr algn="l">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CA" dirty="0" smtClean="0"/>
              <a:t>Protecting pointers</a:t>
            </a: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4456"/>
    </mc:Choice>
    <mc:Fallback>
      <p:transition spd="slow" advTm="14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Addresses of constants</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US" dirty="0" smtClean="0"/>
              <a:t>You must declare the value of the point to be a constant</a:t>
            </a:r>
            <a:endParaRPr lang="en-US" dirty="0" smtClean="0"/>
          </a:p>
          <a:p>
            <a:pPr marL="800100" lvl="2" indent="0">
              <a:buNone/>
            </a:pPr>
            <a:r>
              <a:rPr lang="en-US" dirty="0" err="1" smtClean="0">
                <a:latin typeface="Consolas" panose="020B0609020204030204" pitchFamily="49" charset="0"/>
              </a:rPr>
              <a:t>int</a:t>
            </a:r>
            <a:r>
              <a:rPr lang="en-US" dirty="0" smtClean="0">
                <a:latin typeface="Consolas" panose="020B0609020204030204" pitchFamily="49" charset="0"/>
              </a:rPr>
              <a:t> main()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N{42};</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a:t>
            </a:r>
            <a:r>
              <a:rPr lang="en-US" dirty="0" err="1" smtClean="0">
                <a:latin typeface="Consolas" panose="020B0609020204030204" pitchFamily="49" charset="0"/>
              </a:rPr>
              <a:t>p_N</a:t>
            </a:r>
            <a:r>
              <a:rPr lang="en-US" dirty="0" smtClean="0">
                <a:latin typeface="Consolas" panose="020B0609020204030204" pitchFamily="49" charset="0"/>
              </a:rPr>
              <a:t>{ &amp;N };</a:t>
            </a:r>
          </a:p>
          <a:p>
            <a:pPr marL="800100" lvl="2" indent="0">
              <a:buNone/>
            </a:pPr>
            <a:endParaRPr lang="en-US" sz="1400" dirty="0" smtClean="0">
              <a:latin typeface="Consolas" panose="020B0609020204030204" pitchFamily="49" charset="0"/>
            </a:endParaRPr>
          </a:p>
          <a:p>
            <a:pPr marL="800100" lvl="2" indent="0">
              <a:buNone/>
            </a:pPr>
            <a:r>
              <a:rPr lang="en-US" dirty="0">
                <a:latin typeface="Consolas" panose="020B0609020204030204" pitchFamily="49" charset="0"/>
              </a:rPr>
              <a:t> </a:t>
            </a:r>
            <a:r>
              <a:rPr lang="en-US" dirty="0" smtClean="0">
                <a:latin typeface="Consolas" panose="020B0609020204030204" pitchFamily="49" charset="0"/>
              </a:rPr>
              <a:t>   // Neither of these are allowed</a:t>
            </a:r>
          </a:p>
          <a:p>
            <a:pPr marL="800100" lvl="2" indent="0">
              <a:buNone/>
            </a:pPr>
            <a:r>
              <a:rPr lang="en-US" dirty="0" smtClean="0">
                <a:latin typeface="Consolas" panose="020B0609020204030204" pitchFamily="49" charset="0"/>
              </a:rPr>
              <a:t>    //     N = 91;</a:t>
            </a:r>
          </a:p>
          <a:p>
            <a:pPr marL="800100" lvl="2" indent="0">
              <a:buNone/>
            </a:pPr>
            <a:r>
              <a:rPr lang="en-US" dirty="0" smtClean="0">
                <a:latin typeface="Consolas" panose="020B0609020204030204" pitchFamily="49" charset="0"/>
              </a:rPr>
              <a:t>    //     *</a:t>
            </a:r>
            <a:r>
              <a:rPr lang="en-US" dirty="0" err="1" smtClean="0">
                <a:latin typeface="Consolas" panose="020B0609020204030204" pitchFamily="49" charset="0"/>
              </a:rPr>
              <a:t>p_N</a:t>
            </a:r>
            <a:r>
              <a:rPr lang="en-US" dirty="0" smtClean="0">
                <a:latin typeface="Consolas" panose="020B0609020204030204" pitchFamily="49" charset="0"/>
              </a:rPr>
              <a:t> = 91;</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&lt;&lt; *</a:t>
            </a:r>
            <a:r>
              <a:rPr lang="en-US" dirty="0" err="1" smtClean="0">
                <a:latin typeface="Consolas" panose="020B0609020204030204" pitchFamily="49" charset="0"/>
              </a:rPr>
              <a:t>p_N</a:t>
            </a:r>
            <a:r>
              <a:rPr lang="en-US" dirty="0" smtClean="0">
                <a:latin typeface="Consolas" panose="020B0609020204030204" pitchFamily="49" charset="0"/>
              </a:rPr>
              <a:t> &lt;&lt;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latin typeface="Consolas" panose="020B0609020204030204" pitchFamily="49" charset="0"/>
              </a:rPr>
              <a:t>;</a:t>
            </a:r>
            <a:endParaRPr lang="en-US"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endParaRPr lang="en-US" sz="1400" dirty="0">
              <a:latin typeface="Consolas" panose="020B0609020204030204" pitchFamily="49" charset="0"/>
            </a:endParaRPr>
          </a:p>
          <a:p>
            <a:pPr marL="800100" lvl="2" indent="0">
              <a:buNone/>
            </a:pPr>
            <a:r>
              <a:rPr lang="en-US" dirty="0" smtClean="0">
                <a:latin typeface="Consolas" panose="020B0609020204030204" pitchFamily="49" charset="0"/>
              </a:rPr>
              <a:t>    return 0;</a:t>
            </a:r>
          </a:p>
          <a:p>
            <a:pPr marL="800100" lvl="2" indent="0">
              <a:buNone/>
            </a:pPr>
            <a:r>
              <a:rPr lang="en-US" dirty="0" smtClean="0">
                <a:latin typeface="Consolas" panose="020B0609020204030204" pitchFamily="49" charset="0"/>
              </a:rPr>
              <a:t>}</a:t>
            </a:r>
            <a:endParaRPr lang="en-US" i="1" dirty="0"/>
          </a:p>
        </p:txBody>
      </p:sp>
      <p:sp>
        <p:nvSpPr>
          <p:cNvPr id="5" name="Rectangle 4"/>
          <p:cNvSpPr/>
          <p:nvPr/>
        </p:nvSpPr>
        <p:spPr>
          <a:xfrm>
            <a:off x="4860032" y="5013176"/>
            <a:ext cx="1475656" cy="707886"/>
          </a:xfrm>
          <a:prstGeom prst="rect">
            <a:avLst/>
          </a:prstGeom>
        </p:spPr>
        <p:txBody>
          <a:bodyPr wrap="square">
            <a:spAutoFit/>
          </a:bodyPr>
          <a:lstStyle/>
          <a:p>
            <a:r>
              <a:rPr lang="en-CA" sz="2000" dirty="0" smtClean="0">
                <a:solidFill>
                  <a:srgbClr val="0070C0"/>
                </a:solidFill>
                <a:latin typeface="Georgia" panose="02040502050405020303" pitchFamily="18" charset="0"/>
              </a:rPr>
              <a:t>Output:</a:t>
            </a:r>
          </a:p>
          <a:p>
            <a:r>
              <a:rPr lang="en-US" sz="2000" dirty="0">
                <a:solidFill>
                  <a:srgbClr val="0070C0"/>
                </a:solidFill>
                <a:latin typeface="Consolas" panose="020B0609020204030204" pitchFamily="49" charset="0"/>
              </a:rPr>
              <a:t> </a:t>
            </a:r>
            <a:r>
              <a:rPr lang="en-US" sz="2000" dirty="0" smtClean="0">
                <a:solidFill>
                  <a:srgbClr val="0070C0"/>
                </a:solidFill>
                <a:latin typeface="Consolas" panose="020B0609020204030204" pitchFamily="49" charset="0"/>
              </a:rPr>
              <a:t>   42</a:t>
            </a:r>
            <a:endParaRPr lang="en-CA" sz="2000" dirty="0">
              <a:solidFill>
                <a:srgbClr val="0070C0"/>
              </a:solidFill>
              <a:latin typeface="Consolas" panose="020B0609020204030204" pitchFamily="49" charset="0"/>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737366"/>
      </p:ext>
    </p:extLst>
  </p:cSld>
  <p:clrMapOvr>
    <a:masterClrMapping/>
  </p:clrMapOvr>
  <mc:AlternateContent xmlns:mc="http://schemas.openxmlformats.org/markup-compatibility/2006">
    <mc:Choice xmlns:p14="http://schemas.microsoft.com/office/powerpoint/2010/main" Requires="p14">
      <p:transition spd="slow" p14:dur="2000" advTm="97362"/>
    </mc:Choice>
    <mc:Fallback>
      <p:transition spd="slow" advTm="97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Understand how to protect pointers</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20351"/>
    </mc:Choice>
    <mc:Fallback>
      <p:transition spd="slow" advTm="20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No references?</a:t>
            </a:r>
            <a:endParaRPr lang="en-CA" sz="1800" dirty="0"/>
          </a:p>
        </p:txBody>
      </p:sp>
    </p:spTree>
    <p:extLst>
      <p:ext uri="{BB962C8B-B14F-4D97-AF65-F5344CB8AC3E}">
        <p14:creationId xmlns:p14="http://schemas.microsoft.com/office/powerpoint/2010/main" val="16154384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754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Tree>
    <p:extLst>
      <p:ext uri="{BB962C8B-B14F-4D97-AF65-F5344CB8AC3E}">
        <p14:creationId xmlns:p14="http://schemas.microsoft.com/office/powerpoint/2010/main" val="844983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Understand how to protect </a:t>
            </a:r>
            <a:r>
              <a:rPr lang="en-CA" dirty="0" smtClean="0"/>
              <a:t>pointers using </a:t>
            </a:r>
            <a:r>
              <a:rPr lang="en-CA" dirty="0" err="1" smtClean="0">
                <a:latin typeface="Consolas" panose="020B0609020204030204" pitchFamily="49" charset="0"/>
              </a:rPr>
              <a:t>const</a:t>
            </a:r>
            <a:endParaRPr lang="en-CA" dirty="0" smtClean="0">
              <a:latin typeface="Consolas" panose="020B0609020204030204" pitchFamily="49" charset="0"/>
            </a:endParaRPr>
          </a:p>
          <a:p>
            <a:pPr lvl="1"/>
            <a:endParaRPr lang="en-CA" dirty="0" smtClean="0">
              <a:latin typeface="Consolas" panose="020B0609020204030204" pitchFamily="49" charset="0"/>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9586"/>
    </mc:Choice>
    <mc:Fallback>
      <p:transition spd="slow" advTm="95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Revisiting pointers</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US" dirty="0" smtClean="0"/>
              <a:t>A variable may be changed either directly or by changing what is at the corresponding address</a:t>
            </a:r>
            <a:r>
              <a:rPr lang="en-US" dirty="0" smtClean="0"/>
              <a:t>:</a:t>
            </a:r>
            <a:endParaRPr lang="en-CA" sz="1400" dirty="0">
              <a:latin typeface="Consolas" panose="020B0609020204030204" pitchFamily="49" charset="0"/>
            </a:endParaRPr>
          </a:p>
          <a:p>
            <a:pPr marL="800100" lvl="2" indent="0">
              <a:buNone/>
            </a:pPr>
            <a:r>
              <a:rPr lang="en-CA" dirty="0" err="1">
                <a:latin typeface="Consolas" panose="020B0609020204030204" pitchFamily="49" charset="0"/>
              </a:rPr>
              <a:t>int</a:t>
            </a:r>
            <a:r>
              <a:rPr lang="en-CA" dirty="0">
                <a:latin typeface="Consolas" panose="020B0609020204030204" pitchFamily="49" charset="0"/>
              </a:rPr>
              <a:t> main() {</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x{42};</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a:t>
            </a:r>
            <a:r>
              <a:rPr lang="en-CA" dirty="0" err="1">
                <a:latin typeface="Consolas" panose="020B0609020204030204" pitchFamily="49" charset="0"/>
              </a:rPr>
              <a:t>p_x</a:t>
            </a:r>
            <a:r>
              <a:rPr lang="en-CA" dirty="0">
                <a:latin typeface="Consolas" panose="020B0609020204030204" pitchFamily="49" charset="0"/>
              </a:rPr>
              <a:t>{&amp;x};</a:t>
            </a:r>
          </a:p>
          <a:p>
            <a:pPr marL="800100" lvl="2" indent="0">
              <a:buNone/>
            </a:pPr>
            <a:endParaRPr lang="en-CA" dirty="0">
              <a:latin typeface="Consolas" panose="020B0609020204030204" pitchFamily="49" charset="0"/>
            </a:endParaRPr>
          </a:p>
          <a:p>
            <a:pPr marL="800100" lvl="2" indent="0">
              <a:buNone/>
            </a:pPr>
            <a:r>
              <a:rPr lang="en-CA" dirty="0" smtClean="0">
                <a:latin typeface="Consolas" panose="020B0609020204030204" pitchFamily="49" charset="0"/>
              </a:rPr>
              <a:t>    </a:t>
            </a:r>
            <a:r>
              <a:rPr lang="en-CA" dirty="0" err="1" smtClean="0">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a:t>
            </a:r>
            <a:r>
              <a:rPr lang="en-CA" dirty="0" err="1">
                <a:latin typeface="Consolas" panose="020B0609020204030204" pitchFamily="49" charset="0"/>
              </a:rPr>
              <a:t>p_x</a:t>
            </a:r>
            <a:r>
              <a:rPr lang="en-CA" dirty="0">
                <a:latin typeface="Consolas" panose="020B0609020204030204" pitchFamily="49" charset="0"/>
              </a:rPr>
              <a:t> &lt;&lt; " == " &lt;&lt; x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p>
          <a:p>
            <a:pPr marL="800100" lvl="2" indent="0">
              <a:buNone/>
            </a:pPr>
            <a:endParaRPr lang="en-CA" dirty="0">
              <a:latin typeface="Consolas" panose="020B0609020204030204" pitchFamily="49" charset="0"/>
            </a:endParaRPr>
          </a:p>
          <a:p>
            <a:pPr marL="800100" lvl="2" indent="0">
              <a:buNone/>
            </a:pPr>
            <a:r>
              <a:rPr lang="en-CA" dirty="0" smtClean="0">
                <a:latin typeface="Consolas" panose="020B0609020204030204" pitchFamily="49" charset="0"/>
              </a:rPr>
              <a:t>    </a:t>
            </a:r>
            <a:r>
              <a:rPr lang="en-CA" dirty="0">
                <a:latin typeface="Consolas" panose="020B0609020204030204" pitchFamily="49" charset="0"/>
              </a:rPr>
              <a:t>// </a:t>
            </a:r>
            <a:r>
              <a:rPr lang="en-CA" dirty="0" smtClean="0">
                <a:latin typeface="Consolas" panose="020B0609020204030204" pitchFamily="49" charset="0"/>
              </a:rPr>
              <a:t>We can change the value </a:t>
            </a:r>
            <a:r>
              <a:rPr lang="en-CA" dirty="0">
                <a:latin typeface="Consolas" panose="020B0609020204030204" pitchFamily="49" charset="0"/>
              </a:rPr>
              <a:t>of </a:t>
            </a:r>
            <a:r>
              <a:rPr lang="en-CA" dirty="0" smtClean="0">
                <a:latin typeface="Consolas" panose="020B0609020204030204" pitchFamily="49" charset="0"/>
              </a:rPr>
              <a:t>'x</a:t>
            </a:r>
            <a:r>
              <a:rPr lang="en-CA" dirty="0">
                <a:latin typeface="Consolas" panose="020B0609020204030204" pitchFamily="49" charset="0"/>
              </a:rPr>
              <a:t>' via '</a:t>
            </a:r>
            <a:r>
              <a:rPr lang="en-CA" dirty="0" err="1">
                <a:latin typeface="Consolas" panose="020B0609020204030204" pitchFamily="49" charset="0"/>
              </a:rPr>
              <a:t>p_x</a:t>
            </a:r>
            <a:r>
              <a:rPr lang="en-CA" dirty="0">
                <a:latin typeface="Consolas" panose="020B0609020204030204" pitchFamily="49" charset="0"/>
              </a:rPr>
              <a:t>'</a:t>
            </a:r>
            <a:r>
              <a:rPr lang="en-CA" dirty="0" smtClean="0">
                <a:latin typeface="Consolas" panose="020B0609020204030204" pitchFamily="49" charset="0"/>
              </a:rPr>
              <a:t>  </a:t>
            </a:r>
          </a:p>
          <a:p>
            <a:pPr marL="800100" lvl="2" indent="0">
              <a:buNone/>
            </a:pPr>
            <a:r>
              <a:rPr lang="en-CA" dirty="0">
                <a:latin typeface="Consolas" panose="020B0609020204030204" pitchFamily="49" charset="0"/>
              </a:rPr>
              <a:t> </a:t>
            </a:r>
            <a:r>
              <a:rPr lang="en-CA" dirty="0" smtClean="0">
                <a:latin typeface="Consolas" panose="020B0609020204030204" pitchFamily="49" charset="0"/>
              </a:rPr>
              <a:t>   </a:t>
            </a:r>
            <a:r>
              <a:rPr lang="en-CA" dirty="0">
                <a:latin typeface="Consolas" panose="020B0609020204030204" pitchFamily="49" charset="0"/>
              </a:rPr>
              <a:t>*</a:t>
            </a:r>
            <a:r>
              <a:rPr lang="en-CA" dirty="0" err="1">
                <a:latin typeface="Consolas" panose="020B0609020204030204" pitchFamily="49" charset="0"/>
              </a:rPr>
              <a:t>p_x</a:t>
            </a:r>
            <a:r>
              <a:rPr lang="en-CA" dirty="0">
                <a:latin typeface="Consolas" panose="020B0609020204030204" pitchFamily="49" charset="0"/>
              </a:rPr>
              <a:t> = 91</a:t>
            </a:r>
            <a:r>
              <a:rPr lang="en-CA" dirty="0" smtClean="0">
                <a:latin typeface="Consolas" panose="020B0609020204030204" pitchFamily="49" charset="0"/>
              </a:rPr>
              <a:t>;</a:t>
            </a:r>
            <a:endParaRPr lang="en-CA" dirty="0">
              <a:latin typeface="Consolas" panose="020B0609020204030204" pitchFamily="49" charset="0"/>
            </a:endParaRPr>
          </a:p>
          <a:p>
            <a:pPr marL="800100" lvl="2" indent="0">
              <a:buNone/>
            </a:pPr>
            <a:r>
              <a:rPr lang="en-CA"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a:t>
            </a:r>
            <a:r>
              <a:rPr lang="en-CA" dirty="0" err="1">
                <a:latin typeface="Consolas" panose="020B0609020204030204" pitchFamily="49" charset="0"/>
              </a:rPr>
              <a:t>p_x</a:t>
            </a:r>
            <a:r>
              <a:rPr lang="en-CA" dirty="0">
                <a:latin typeface="Consolas" panose="020B0609020204030204" pitchFamily="49" charset="0"/>
              </a:rPr>
              <a:t> &lt;&lt; " == " &lt;&lt; x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p>
          <a:p>
            <a:pPr marL="800100" lvl="2" indent="0">
              <a:buNone/>
            </a:pPr>
            <a:endParaRPr lang="en-CA" dirty="0">
              <a:latin typeface="Consolas" panose="020B0609020204030204" pitchFamily="49" charset="0"/>
            </a:endParaRPr>
          </a:p>
          <a:p>
            <a:pPr marL="800100" lvl="2" indent="0">
              <a:buNone/>
            </a:pPr>
            <a:r>
              <a:rPr lang="en-CA" dirty="0">
                <a:latin typeface="Consolas" panose="020B0609020204030204" pitchFamily="49" charset="0"/>
              </a:rPr>
              <a:t>    return 0;</a:t>
            </a:r>
          </a:p>
          <a:p>
            <a:pPr marL="800100" lvl="2" indent="0">
              <a:buNone/>
            </a:pPr>
            <a:r>
              <a:rPr lang="en-US" dirty="0" smtClean="0">
                <a:latin typeface="Consolas" panose="020B0609020204030204" pitchFamily="49" charset="0"/>
              </a:rPr>
              <a:t>}</a:t>
            </a:r>
            <a:endParaRPr lang="en-CA" dirty="0">
              <a:latin typeface="Consolas" panose="020B0609020204030204" pitchFamily="49" charset="0"/>
            </a:endParaRPr>
          </a:p>
        </p:txBody>
      </p:sp>
      <p:sp>
        <p:nvSpPr>
          <p:cNvPr id="5" name="Rectangle 4"/>
          <p:cNvSpPr/>
          <p:nvPr/>
        </p:nvSpPr>
        <p:spPr>
          <a:xfrm>
            <a:off x="4139952" y="5445224"/>
            <a:ext cx="2448272" cy="1015663"/>
          </a:xfrm>
          <a:prstGeom prst="rect">
            <a:avLst/>
          </a:prstGeom>
        </p:spPr>
        <p:txBody>
          <a:bodyPr wrap="square">
            <a:spAutoFit/>
          </a:bodyPr>
          <a:lstStyle/>
          <a:p>
            <a:r>
              <a:rPr lang="en-CA" sz="2000" dirty="0" smtClean="0">
                <a:solidFill>
                  <a:srgbClr val="0070C0"/>
                </a:solidFill>
                <a:latin typeface="Georgia" panose="02040502050405020303" pitchFamily="18" charset="0"/>
              </a:rPr>
              <a:t>Output:</a:t>
            </a:r>
          </a:p>
          <a:p>
            <a:r>
              <a:rPr lang="en-CA" sz="2000" dirty="0" smtClean="0">
                <a:solidFill>
                  <a:srgbClr val="0070C0"/>
                </a:solidFill>
                <a:latin typeface="Consolas" panose="020B0609020204030204" pitchFamily="49" charset="0"/>
              </a:rPr>
              <a:t>   42 == 42</a:t>
            </a:r>
          </a:p>
          <a:p>
            <a:r>
              <a:rPr lang="en-CA" sz="2000" dirty="0">
                <a:solidFill>
                  <a:srgbClr val="0070C0"/>
                </a:solidFill>
                <a:latin typeface="Consolas" panose="020B0609020204030204" pitchFamily="49" charset="0"/>
              </a:rPr>
              <a:t> </a:t>
            </a:r>
            <a:r>
              <a:rPr lang="en-CA" sz="2000" dirty="0" smtClean="0">
                <a:solidFill>
                  <a:srgbClr val="0070C0"/>
                </a:solidFill>
                <a:latin typeface="Consolas" panose="020B0609020204030204" pitchFamily="49" charset="0"/>
              </a:rPr>
              <a:t>  91 == 91</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41790855"/>
      </p:ext>
    </p:extLst>
  </p:cSld>
  <p:clrMapOvr>
    <a:masterClrMapping/>
  </p:clrMapOvr>
  <mc:AlternateContent xmlns:mc="http://schemas.openxmlformats.org/markup-compatibility/2006">
    <mc:Choice xmlns:p14="http://schemas.microsoft.com/office/powerpoint/2010/main" Requires="p14">
      <p:transition spd="slow" p14:dur="2000" advTm="51096"/>
    </mc:Choice>
    <mc:Fallback>
      <p:transition spd="slow" advTm="51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Revisiting </a:t>
            </a:r>
            <a:r>
              <a:rPr lang="en-US" dirty="0" err="1" smtClean="0">
                <a:latin typeface="Consolas" panose="020B0609020204030204" pitchFamily="49" charset="0"/>
              </a:rPr>
              <a:t>const</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US" dirty="0" smtClean="0"/>
              <a:t>A variable declared </a:t>
            </a:r>
            <a:r>
              <a:rPr lang="en-US" dirty="0" err="1" smtClean="0">
                <a:latin typeface="Consolas" panose="020B0609020204030204" pitchFamily="49" charset="0"/>
              </a:rPr>
              <a:t>const</a:t>
            </a:r>
            <a:r>
              <a:rPr lang="en-US" dirty="0" smtClean="0"/>
              <a:t> cannot be reassigned:</a:t>
            </a:r>
          </a:p>
          <a:p>
            <a:pPr marL="800100" lvl="2" indent="0">
              <a:buNone/>
            </a:pPr>
            <a:r>
              <a:rPr lang="en-CA" dirty="0" err="1" smtClean="0">
                <a:latin typeface="Consolas" panose="020B0609020204030204" pitchFamily="49" charset="0"/>
              </a:rPr>
              <a:t>int</a:t>
            </a:r>
            <a:r>
              <a:rPr lang="en-CA" dirty="0" smtClean="0">
                <a:latin typeface="Consolas" panose="020B0609020204030204" pitchFamily="49" charset="0"/>
              </a:rPr>
              <a:t> </a:t>
            </a:r>
            <a:r>
              <a:rPr lang="en-CA" dirty="0">
                <a:latin typeface="Consolas" panose="020B0609020204030204" pitchFamily="49" charset="0"/>
              </a:rPr>
              <a:t>main() {</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m{42};</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a:t>
            </a:r>
            <a:r>
              <a:rPr lang="en-CA" dirty="0" err="1">
                <a:latin typeface="Consolas" panose="020B0609020204030204" pitchFamily="49" charset="0"/>
              </a:rPr>
              <a:t>const</a:t>
            </a:r>
            <a:r>
              <a:rPr lang="en-CA" dirty="0">
                <a:latin typeface="Consolas" panose="020B0609020204030204" pitchFamily="49" charset="0"/>
              </a:rPr>
              <a:t> n{91};</a:t>
            </a:r>
          </a:p>
          <a:p>
            <a:pPr marL="800100" lvl="2" indent="0">
              <a:buNone/>
            </a:pPr>
            <a:endParaRPr lang="en-US" dirty="0">
              <a:latin typeface="Consolas" panose="020B0609020204030204" pitchFamily="49" charset="0"/>
            </a:endParaRPr>
          </a:p>
          <a:p>
            <a:pPr marL="800100" lvl="2" indent="0">
              <a:buNone/>
            </a:pPr>
            <a:r>
              <a:rPr lang="en-US" dirty="0">
                <a:latin typeface="Consolas" panose="020B0609020204030204" pitchFamily="49" charset="0"/>
              </a:rPr>
              <a:t>    ++m;</a:t>
            </a:r>
            <a:endParaRPr lang="en-CA" dirty="0">
              <a:latin typeface="Consolas" panose="020B0609020204030204" pitchFamily="49" charset="0"/>
            </a:endParaRPr>
          </a:p>
          <a:p>
            <a:pPr marL="800100" lvl="2" indent="0">
              <a:buNone/>
            </a:pPr>
            <a:r>
              <a:rPr lang="en-CA"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"m == " &lt;&lt; m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p>
          <a:p>
            <a:pPr marL="800100" lvl="2" indent="0">
              <a:buNone/>
            </a:pPr>
            <a:r>
              <a:rPr lang="en-CA" dirty="0">
                <a:latin typeface="Consolas" panose="020B0609020204030204" pitchFamily="49" charset="0"/>
              </a:rPr>
              <a:t>    </a:t>
            </a:r>
            <a:r>
              <a:rPr lang="en-CA" b="1" dirty="0">
                <a:solidFill>
                  <a:srgbClr val="FF0000"/>
                </a:solidFill>
                <a:latin typeface="Consolas" panose="020B0609020204030204" pitchFamily="49" charset="0"/>
              </a:rPr>
              <a:t>++n;</a:t>
            </a:r>
          </a:p>
          <a:p>
            <a:pPr marL="800100" lvl="2" indent="0">
              <a:buNone/>
            </a:pPr>
            <a:r>
              <a:rPr lang="en-CA"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"n == " &lt;&lt; n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p>
          <a:p>
            <a:pPr marL="800100" lvl="2" indent="0">
              <a:buNone/>
            </a:pPr>
            <a:endParaRPr lang="en-CA" dirty="0">
              <a:latin typeface="Consolas" panose="020B0609020204030204" pitchFamily="49" charset="0"/>
            </a:endParaRPr>
          </a:p>
          <a:p>
            <a:pPr marL="800100" lvl="2" indent="0">
              <a:buNone/>
            </a:pPr>
            <a:r>
              <a:rPr lang="en-CA" dirty="0">
                <a:latin typeface="Consolas" panose="020B0609020204030204" pitchFamily="49" charset="0"/>
              </a:rPr>
              <a:t>    return 0;</a:t>
            </a:r>
          </a:p>
          <a:p>
            <a:pPr marL="800100" lvl="2" indent="0">
              <a:buNone/>
            </a:pPr>
            <a:r>
              <a:rPr lang="en-CA" dirty="0" smtClean="0">
                <a:latin typeface="Consolas" panose="020B0609020204030204" pitchFamily="49" charset="0"/>
              </a:rPr>
              <a:t>}</a:t>
            </a:r>
            <a:endParaRPr lang="en-CA" dirty="0">
              <a:latin typeface="Consolas" panose="020B0609020204030204" pitchFamily="49" charset="0"/>
            </a:endParaRPr>
          </a:p>
        </p:txBody>
      </p:sp>
      <p:sp>
        <p:nvSpPr>
          <p:cNvPr id="4" name="Rectangle 3"/>
          <p:cNvSpPr/>
          <p:nvPr/>
        </p:nvSpPr>
        <p:spPr>
          <a:xfrm>
            <a:off x="1547664" y="5445224"/>
            <a:ext cx="7560840" cy="1323439"/>
          </a:xfrm>
          <a:prstGeom prst="rect">
            <a:avLst/>
          </a:prstGeom>
        </p:spPr>
        <p:txBody>
          <a:bodyPr wrap="square">
            <a:spAutoFit/>
          </a:bodyPr>
          <a:lstStyle/>
          <a:p>
            <a:r>
              <a:rPr lang="en-CA" sz="1600" dirty="0" smtClean="0">
                <a:solidFill>
                  <a:srgbClr val="0070C0"/>
                </a:solidFill>
                <a:latin typeface="Georgia" panose="02040502050405020303" pitchFamily="18" charset="0"/>
              </a:rPr>
              <a:t>Output:</a:t>
            </a:r>
          </a:p>
          <a:p>
            <a:r>
              <a:rPr lang="en-CA" sz="1600" dirty="0">
                <a:solidFill>
                  <a:srgbClr val="0070C0"/>
                </a:solidFill>
                <a:latin typeface="Consolas" panose="020B0609020204030204" pitchFamily="49" charset="0"/>
              </a:rPr>
              <a:t> </a:t>
            </a:r>
            <a:r>
              <a:rPr lang="en-CA" sz="1600" dirty="0" smtClean="0">
                <a:solidFill>
                  <a:srgbClr val="0070C0"/>
                </a:solidFill>
                <a:latin typeface="Consolas" panose="020B0609020204030204" pitchFamily="49" charset="0"/>
              </a:rPr>
              <a:t>  example.cpp</a:t>
            </a:r>
            <a:r>
              <a:rPr lang="en-CA" sz="1600" dirty="0">
                <a:solidFill>
                  <a:srgbClr val="0070C0"/>
                </a:solidFill>
                <a:latin typeface="Consolas" panose="020B0609020204030204" pitchFamily="49" charset="0"/>
              </a:rPr>
              <a:t>: In function ‘</a:t>
            </a:r>
            <a:r>
              <a:rPr lang="en-CA" sz="1600" dirty="0" err="1">
                <a:solidFill>
                  <a:srgbClr val="0070C0"/>
                </a:solidFill>
                <a:latin typeface="Consolas" panose="020B0609020204030204" pitchFamily="49" charset="0"/>
              </a:rPr>
              <a:t>int</a:t>
            </a:r>
            <a:r>
              <a:rPr lang="en-CA" sz="1600" dirty="0">
                <a:solidFill>
                  <a:srgbClr val="0070C0"/>
                </a:solidFill>
                <a:latin typeface="Consolas" panose="020B0609020204030204" pitchFamily="49" charset="0"/>
              </a:rPr>
              <a:t> main</a:t>
            </a:r>
            <a:r>
              <a:rPr lang="en-CA" sz="1600" dirty="0" smtClean="0">
                <a:solidFill>
                  <a:srgbClr val="0070C0"/>
                </a:solidFill>
                <a:latin typeface="Consolas" panose="020B0609020204030204" pitchFamily="49" charset="0"/>
              </a:rPr>
              <a:t>()’:</a:t>
            </a:r>
          </a:p>
          <a:p>
            <a:r>
              <a:rPr lang="en-CA" sz="1600" dirty="0">
                <a:solidFill>
                  <a:srgbClr val="0070C0"/>
                </a:solidFill>
                <a:latin typeface="Consolas" panose="020B0609020204030204" pitchFamily="49" charset="0"/>
              </a:rPr>
              <a:t> </a:t>
            </a:r>
            <a:r>
              <a:rPr lang="en-CA" sz="1600" dirty="0" smtClean="0">
                <a:solidFill>
                  <a:srgbClr val="0070C0"/>
                </a:solidFill>
                <a:latin typeface="Consolas" panose="020B0609020204030204" pitchFamily="49" charset="0"/>
              </a:rPr>
              <a:t>  example.cpp:11:7</a:t>
            </a:r>
            <a:r>
              <a:rPr lang="en-CA" sz="1600" dirty="0">
                <a:solidFill>
                  <a:srgbClr val="0070C0"/>
                </a:solidFill>
                <a:latin typeface="Consolas" panose="020B0609020204030204" pitchFamily="49" charset="0"/>
              </a:rPr>
              <a:t>: error: increment of read-only variable ‘n’</a:t>
            </a:r>
          </a:p>
          <a:p>
            <a:pPr lvl="1"/>
            <a:r>
              <a:rPr lang="en-CA" sz="1600" dirty="0">
                <a:solidFill>
                  <a:srgbClr val="0070C0"/>
                </a:solidFill>
                <a:latin typeface="Consolas" panose="020B0609020204030204" pitchFamily="49" charset="0"/>
              </a:rPr>
              <a:t>     ++n;</a:t>
            </a:r>
          </a:p>
          <a:p>
            <a:pPr lvl="1"/>
            <a:r>
              <a:rPr lang="en-CA" sz="1600" dirty="0">
                <a:solidFill>
                  <a:srgbClr val="0070C0"/>
                </a:solidFill>
                <a:latin typeface="Consolas" panose="020B0609020204030204" pitchFamily="49"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20039313"/>
      </p:ext>
    </p:extLst>
  </p:cSld>
  <p:clrMapOvr>
    <a:masterClrMapping/>
  </p:clrMapOvr>
  <mc:AlternateContent xmlns:mc="http://schemas.openxmlformats.org/markup-compatibility/2006">
    <mc:Choice xmlns:p14="http://schemas.microsoft.com/office/powerpoint/2010/main" Requires="p14">
      <p:transition spd="slow" p14:dur="2000" advTm="47861"/>
    </mc:Choice>
    <mc:Fallback>
      <p:transition spd="slow" advTm="47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Disallow changes to value of variable</a:t>
            </a:r>
            <a:endParaRPr lang="en-CA" dirty="0"/>
          </a:p>
        </p:txBody>
      </p:sp>
      <p:sp>
        <p:nvSpPr>
          <p:cNvPr id="3" name="Content Placeholder 2"/>
          <p:cNvSpPr>
            <a:spLocks noGrp="1"/>
          </p:cNvSpPr>
          <p:nvPr>
            <p:ph idx="1"/>
          </p:nvPr>
        </p:nvSpPr>
        <p:spPr/>
        <p:txBody>
          <a:bodyPr>
            <a:normAutofit/>
          </a:bodyPr>
          <a:lstStyle/>
          <a:p>
            <a:pPr marL="800100" lvl="2" indent="0">
              <a:buNone/>
            </a:pPr>
            <a:r>
              <a:rPr lang="en-CA" dirty="0" err="1" smtClean="0">
                <a:latin typeface="Consolas" panose="020B0609020204030204" pitchFamily="49" charset="0"/>
              </a:rPr>
              <a:t>int</a:t>
            </a:r>
            <a:r>
              <a:rPr lang="en-CA" dirty="0" smtClean="0">
                <a:latin typeface="Consolas" panose="020B0609020204030204" pitchFamily="49" charset="0"/>
              </a:rPr>
              <a:t> </a:t>
            </a:r>
            <a:r>
              <a:rPr lang="en-CA" dirty="0">
                <a:latin typeface="Consolas" panose="020B0609020204030204" pitchFamily="49" charset="0"/>
              </a:rPr>
              <a:t>main() </a:t>
            </a:r>
            <a:r>
              <a:rPr lang="en-CA" dirty="0" smtClean="0">
                <a:latin typeface="Consolas" panose="020B0609020204030204" pitchFamily="49" charset="0"/>
              </a:rPr>
              <a:t>{</a:t>
            </a:r>
            <a:endParaRPr lang="en-CA" dirty="0">
              <a:latin typeface="Consolas" panose="020B0609020204030204" pitchFamily="49" charset="0"/>
            </a:endParaRP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x{42};</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y{33</a:t>
            </a:r>
            <a:r>
              <a:rPr lang="en-CA" dirty="0" smtClean="0">
                <a:latin typeface="Consolas" panose="020B0609020204030204" pitchFamily="49" charset="0"/>
              </a:rPr>
              <a:t>};</a:t>
            </a:r>
          </a:p>
          <a:p>
            <a:pPr marL="800100" lvl="2" indent="0">
              <a:buNone/>
            </a:pPr>
            <a:r>
              <a:rPr lang="en-CA" dirty="0">
                <a:latin typeface="Consolas" panose="020B0609020204030204" pitchFamily="49" charset="0"/>
              </a:rPr>
              <a:t> </a:t>
            </a:r>
            <a:r>
              <a:rPr lang="en-CA" dirty="0" smtClean="0">
                <a:latin typeface="Consolas" panose="020B0609020204030204" pitchFamily="49" charset="0"/>
              </a:rPr>
              <a:t>   // READ: Pointer to constant integer.</a:t>
            </a:r>
            <a:endParaRPr lang="en-CA" dirty="0">
              <a:latin typeface="Consolas" panose="020B0609020204030204" pitchFamily="49" charset="0"/>
            </a:endParaRP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a:t>
            </a:r>
            <a:r>
              <a:rPr lang="en-CA" b="1" dirty="0" err="1" smtClean="0">
                <a:solidFill>
                  <a:srgbClr val="FF0000"/>
                </a:solidFill>
                <a:latin typeface="Consolas" panose="020B0609020204030204" pitchFamily="49" charset="0"/>
              </a:rPr>
              <a:t>const</a:t>
            </a:r>
            <a:r>
              <a:rPr lang="en-CA" dirty="0" smtClean="0">
                <a:latin typeface="Consolas" panose="020B0609020204030204" pitchFamily="49" charset="0"/>
              </a:rPr>
              <a:t> *</a:t>
            </a:r>
            <a:r>
              <a:rPr lang="en-CA" dirty="0" err="1" smtClean="0">
                <a:latin typeface="Consolas" panose="020B0609020204030204" pitchFamily="49" charset="0"/>
              </a:rPr>
              <a:t>p_x</a:t>
            </a:r>
            <a:r>
              <a:rPr lang="en-CA" dirty="0">
                <a:latin typeface="Consolas" panose="020B0609020204030204" pitchFamily="49" charset="0"/>
              </a:rPr>
              <a:t>{&amp;x};</a:t>
            </a:r>
          </a:p>
          <a:p>
            <a:pPr marL="800100" lvl="2" indent="0">
              <a:buNone/>
            </a:pPr>
            <a:endParaRPr lang="en-CA" dirty="0">
              <a:latin typeface="Consolas" panose="020B0609020204030204" pitchFamily="49" charset="0"/>
            </a:endParaRPr>
          </a:p>
          <a:p>
            <a:pPr marL="800100" lvl="2" indent="0">
              <a:buNone/>
            </a:pPr>
            <a:r>
              <a:rPr lang="en-CA" dirty="0">
                <a:latin typeface="Consolas" panose="020B0609020204030204" pitchFamily="49" charset="0"/>
              </a:rPr>
              <a:t>    // </a:t>
            </a:r>
            <a:r>
              <a:rPr lang="en-CA" dirty="0" smtClean="0">
                <a:latin typeface="Consolas" panose="020B0609020204030204" pitchFamily="49" charset="0"/>
              </a:rPr>
              <a:t>DISALLOWED</a:t>
            </a:r>
            <a:r>
              <a:rPr lang="en-CA" dirty="0">
                <a:latin typeface="Consolas" panose="020B0609020204030204" pitchFamily="49" charset="0"/>
              </a:rPr>
              <a:t>: Change </a:t>
            </a:r>
            <a:r>
              <a:rPr lang="en-CA" dirty="0" smtClean="0">
                <a:latin typeface="Consolas" panose="020B0609020204030204" pitchFamily="49" charset="0"/>
              </a:rPr>
              <a:t>value </a:t>
            </a:r>
            <a:r>
              <a:rPr lang="en-CA" dirty="0">
                <a:latin typeface="Consolas" panose="020B0609020204030204" pitchFamily="49" charset="0"/>
              </a:rPr>
              <a:t>of variable x via </a:t>
            </a:r>
            <a:r>
              <a:rPr lang="en-CA" dirty="0" err="1">
                <a:latin typeface="Consolas" panose="020B0609020204030204" pitchFamily="49" charset="0"/>
              </a:rPr>
              <a:t>p_x</a:t>
            </a:r>
            <a:r>
              <a:rPr lang="en-CA" dirty="0">
                <a:latin typeface="Consolas" panose="020B0609020204030204" pitchFamily="49" charset="0"/>
              </a:rPr>
              <a:t>.</a:t>
            </a:r>
          </a:p>
          <a:p>
            <a:pPr marL="800100" lvl="2" indent="0">
              <a:buNone/>
            </a:pPr>
            <a:r>
              <a:rPr lang="en-CA"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a:t>
            </a:r>
            <a:r>
              <a:rPr lang="en-CA" dirty="0" err="1">
                <a:latin typeface="Consolas" panose="020B0609020204030204" pitchFamily="49" charset="0"/>
              </a:rPr>
              <a:t>p_x</a:t>
            </a:r>
            <a:r>
              <a:rPr lang="en-CA" dirty="0">
                <a:latin typeface="Consolas" panose="020B0609020204030204" pitchFamily="49" charset="0"/>
              </a:rPr>
              <a:t> &lt;&lt; " : " &lt;&lt; x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p>
          <a:p>
            <a:pPr marL="800100" lvl="2" indent="0">
              <a:buNone/>
            </a:pPr>
            <a:r>
              <a:rPr lang="en-CA" dirty="0">
                <a:latin typeface="Consolas" panose="020B0609020204030204" pitchFamily="49" charset="0"/>
              </a:rPr>
              <a:t>    </a:t>
            </a:r>
            <a:r>
              <a:rPr lang="en-CA" b="1" dirty="0">
                <a:solidFill>
                  <a:srgbClr val="FF0000"/>
                </a:solidFill>
                <a:latin typeface="Consolas" panose="020B0609020204030204" pitchFamily="49" charset="0"/>
              </a:rPr>
              <a:t>*</a:t>
            </a:r>
            <a:r>
              <a:rPr lang="en-CA" b="1" dirty="0" err="1">
                <a:solidFill>
                  <a:srgbClr val="FF0000"/>
                </a:solidFill>
                <a:latin typeface="Consolas" panose="020B0609020204030204" pitchFamily="49" charset="0"/>
              </a:rPr>
              <a:t>p_x</a:t>
            </a:r>
            <a:r>
              <a:rPr lang="en-CA" b="1" dirty="0">
                <a:solidFill>
                  <a:srgbClr val="FF0000"/>
                </a:solidFill>
                <a:latin typeface="Consolas" panose="020B0609020204030204" pitchFamily="49" charset="0"/>
              </a:rPr>
              <a:t> = 22;</a:t>
            </a:r>
          </a:p>
          <a:p>
            <a:pPr marL="800100" lvl="2" indent="0">
              <a:buNone/>
            </a:pPr>
            <a:r>
              <a:rPr lang="en-CA"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a:t>
            </a:r>
            <a:r>
              <a:rPr lang="en-CA" dirty="0" err="1">
                <a:latin typeface="Consolas" panose="020B0609020204030204" pitchFamily="49" charset="0"/>
              </a:rPr>
              <a:t>p_x</a:t>
            </a:r>
            <a:r>
              <a:rPr lang="en-CA" dirty="0">
                <a:latin typeface="Consolas" panose="020B0609020204030204" pitchFamily="49" charset="0"/>
              </a:rPr>
              <a:t> &lt;&lt; " : " &lt;&lt; x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p>
          <a:p>
            <a:pPr marL="800100" lvl="2" indent="0">
              <a:buNone/>
            </a:pPr>
            <a:endParaRPr lang="en-CA" dirty="0">
              <a:latin typeface="Consolas" panose="020B0609020204030204" pitchFamily="49" charset="0"/>
            </a:endParaRPr>
          </a:p>
          <a:p>
            <a:pPr marL="800100" lvl="2" indent="0">
              <a:buNone/>
            </a:pPr>
            <a:r>
              <a:rPr lang="en-CA" dirty="0">
                <a:latin typeface="Consolas" panose="020B0609020204030204" pitchFamily="49" charset="0"/>
              </a:rPr>
              <a:t>    return 0;</a:t>
            </a:r>
          </a:p>
          <a:p>
            <a:pPr marL="800100" lvl="2" indent="0">
              <a:buNone/>
            </a:pPr>
            <a:r>
              <a:rPr lang="en-CA" dirty="0">
                <a:latin typeface="Consolas" panose="020B0609020204030204" pitchFamily="49" charset="0"/>
              </a:rPr>
              <a:t>}</a:t>
            </a:r>
          </a:p>
          <a:p>
            <a:endParaRPr lang="en-CA" dirty="0" smtClean="0">
              <a:latin typeface="Consolas" panose="020B0609020204030204" pitchFamily="49" charset="0"/>
            </a:endParaRPr>
          </a:p>
          <a:p>
            <a:endParaRPr lang="en-CA" dirty="0" smtClean="0">
              <a:latin typeface="Consolas" panose="020B0609020204030204" pitchFamily="49" charset="0"/>
            </a:endParaRPr>
          </a:p>
          <a:p>
            <a:pPr marL="0" indent="0">
              <a:buNone/>
            </a:pPr>
            <a:endParaRPr lang="en-CA" dirty="0" smtClean="0"/>
          </a:p>
        </p:txBody>
      </p:sp>
      <p:sp>
        <p:nvSpPr>
          <p:cNvPr id="4" name="Rectangle 3"/>
          <p:cNvSpPr/>
          <p:nvPr/>
        </p:nvSpPr>
        <p:spPr>
          <a:xfrm>
            <a:off x="288032" y="5664150"/>
            <a:ext cx="8748464" cy="1077218"/>
          </a:xfrm>
          <a:prstGeom prst="rect">
            <a:avLst/>
          </a:prstGeom>
        </p:spPr>
        <p:txBody>
          <a:bodyPr wrap="square">
            <a:spAutoFit/>
          </a:bodyPr>
          <a:lstStyle/>
          <a:p>
            <a:r>
              <a:rPr lang="en-CA" sz="1600" dirty="0" smtClean="0">
                <a:solidFill>
                  <a:srgbClr val="0070C0"/>
                </a:solidFill>
                <a:latin typeface="Consolas" panose="020B0609020204030204" pitchFamily="49" charset="0"/>
              </a:rPr>
              <a:t>Output:</a:t>
            </a:r>
          </a:p>
          <a:p>
            <a:pPr lvl="1"/>
            <a:r>
              <a:rPr lang="en-US" sz="1600" dirty="0">
                <a:solidFill>
                  <a:srgbClr val="0070C0"/>
                </a:solidFill>
                <a:latin typeface="Consolas" panose="020B0609020204030204" pitchFamily="49" charset="0"/>
              </a:rPr>
              <a:t>pointer-const.cpp: In function ‘</a:t>
            </a:r>
            <a:r>
              <a:rPr lang="en-US" sz="1600" dirty="0" err="1">
                <a:solidFill>
                  <a:srgbClr val="0070C0"/>
                </a:solidFill>
                <a:latin typeface="Consolas" panose="020B0609020204030204" pitchFamily="49" charset="0"/>
              </a:rPr>
              <a:t>int</a:t>
            </a:r>
            <a:r>
              <a:rPr lang="en-US" sz="1600" dirty="0">
                <a:solidFill>
                  <a:srgbClr val="0070C0"/>
                </a:solidFill>
                <a:latin typeface="Consolas" panose="020B0609020204030204" pitchFamily="49" charset="0"/>
              </a:rPr>
              <a:t> main()’:</a:t>
            </a:r>
          </a:p>
          <a:p>
            <a:pPr lvl="1"/>
            <a:r>
              <a:rPr lang="en-US" sz="1600" dirty="0">
                <a:solidFill>
                  <a:srgbClr val="0070C0"/>
                </a:solidFill>
                <a:latin typeface="Consolas" panose="020B0609020204030204" pitchFamily="49" charset="0"/>
              </a:rPr>
              <a:t>pointer-const.cpp:14:10: error: assignment of read-only location ‘* </a:t>
            </a:r>
            <a:r>
              <a:rPr lang="en-US" sz="1600" dirty="0" err="1">
                <a:solidFill>
                  <a:srgbClr val="0070C0"/>
                </a:solidFill>
                <a:latin typeface="Consolas" panose="020B0609020204030204" pitchFamily="49" charset="0"/>
              </a:rPr>
              <a:t>p_x</a:t>
            </a:r>
            <a:r>
              <a:rPr lang="en-US" sz="1600" dirty="0">
                <a:solidFill>
                  <a:srgbClr val="0070C0"/>
                </a:solidFill>
                <a:latin typeface="Consolas" panose="020B0609020204030204" pitchFamily="49" charset="0"/>
              </a:rPr>
              <a:t>’</a:t>
            </a:r>
          </a:p>
          <a:p>
            <a:pPr lvl="1"/>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p_x</a:t>
            </a:r>
            <a:r>
              <a:rPr lang="en-US" sz="1600" dirty="0">
                <a:solidFill>
                  <a:srgbClr val="0070C0"/>
                </a:solidFill>
                <a:latin typeface="Consolas" panose="020B0609020204030204" pitchFamily="49" charset="0"/>
              </a:rPr>
              <a:t> = 22;</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92625408"/>
      </p:ext>
    </p:extLst>
  </p:cSld>
  <p:clrMapOvr>
    <a:masterClrMapping/>
  </p:clrMapOvr>
  <mc:AlternateContent xmlns:mc="http://schemas.openxmlformats.org/markup-compatibility/2006">
    <mc:Choice xmlns:p14="http://schemas.microsoft.com/office/powerpoint/2010/main" Requires="p14">
      <p:transition spd="slow" p14:dur="2000" advTm="75160"/>
    </mc:Choice>
    <mc:Fallback>
      <p:transition spd="slow" advTm="75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Disallow changes to address held in pointer</a:t>
            </a:r>
            <a:endParaRPr lang="en-CA" dirty="0"/>
          </a:p>
        </p:txBody>
      </p:sp>
      <p:sp>
        <p:nvSpPr>
          <p:cNvPr id="3" name="Content Placeholder 2"/>
          <p:cNvSpPr>
            <a:spLocks noGrp="1"/>
          </p:cNvSpPr>
          <p:nvPr>
            <p:ph idx="1"/>
          </p:nvPr>
        </p:nvSpPr>
        <p:spPr/>
        <p:txBody>
          <a:bodyPr>
            <a:normAutofit/>
          </a:bodyPr>
          <a:lstStyle/>
          <a:p>
            <a:pPr marL="800100" lvl="2" indent="0">
              <a:buNone/>
            </a:pPr>
            <a:r>
              <a:rPr lang="en-CA" dirty="0" err="1" smtClean="0">
                <a:latin typeface="Consolas" panose="020B0609020204030204" pitchFamily="49" charset="0"/>
              </a:rPr>
              <a:t>int</a:t>
            </a:r>
            <a:r>
              <a:rPr lang="en-CA" dirty="0" smtClean="0">
                <a:latin typeface="Consolas" panose="020B0609020204030204" pitchFamily="49" charset="0"/>
              </a:rPr>
              <a:t> </a:t>
            </a:r>
            <a:r>
              <a:rPr lang="en-CA" dirty="0">
                <a:latin typeface="Consolas" panose="020B0609020204030204" pitchFamily="49" charset="0"/>
              </a:rPr>
              <a:t>main() </a:t>
            </a:r>
            <a:r>
              <a:rPr lang="en-CA" dirty="0" smtClean="0">
                <a:latin typeface="Consolas" panose="020B0609020204030204" pitchFamily="49" charset="0"/>
              </a:rPr>
              <a:t>{</a:t>
            </a:r>
            <a:endParaRPr lang="en-CA" dirty="0">
              <a:latin typeface="Consolas" panose="020B0609020204030204" pitchFamily="49" charset="0"/>
            </a:endParaRP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x{42};</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y{33</a:t>
            </a:r>
            <a:r>
              <a:rPr lang="en-CA" dirty="0" smtClean="0">
                <a:latin typeface="Consolas" panose="020B0609020204030204" pitchFamily="49" charset="0"/>
              </a:rPr>
              <a:t>};</a:t>
            </a:r>
            <a:endParaRPr lang="en-CA" dirty="0">
              <a:latin typeface="Consolas" panose="020B0609020204030204" pitchFamily="49" charset="0"/>
            </a:endParaRPr>
          </a:p>
          <a:p>
            <a:pPr marL="800100" lvl="2" indent="0">
              <a:buNone/>
            </a:pPr>
            <a:r>
              <a:rPr lang="en-CA" dirty="0">
                <a:latin typeface="Consolas" panose="020B0609020204030204" pitchFamily="49" charset="0"/>
              </a:rPr>
              <a:t>    // READ: Constant pointer to integer.</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a:t>
            </a:r>
            <a:r>
              <a:rPr lang="en-CA" dirty="0" smtClean="0">
                <a:latin typeface="Consolas" panose="020B0609020204030204" pitchFamily="49" charset="0"/>
              </a:rPr>
              <a:t>*</a:t>
            </a:r>
            <a:r>
              <a:rPr lang="en-CA" b="1" dirty="0" err="1" smtClean="0">
                <a:solidFill>
                  <a:srgbClr val="FF0000"/>
                </a:solidFill>
                <a:latin typeface="Consolas" panose="020B0609020204030204" pitchFamily="49" charset="0"/>
              </a:rPr>
              <a:t>const</a:t>
            </a:r>
            <a:r>
              <a:rPr lang="en-CA" dirty="0" smtClean="0">
                <a:latin typeface="Consolas" panose="020B0609020204030204" pitchFamily="49" charset="0"/>
              </a:rPr>
              <a:t> </a:t>
            </a:r>
            <a:r>
              <a:rPr lang="en-CA" dirty="0" err="1">
                <a:latin typeface="Consolas" panose="020B0609020204030204" pitchFamily="49" charset="0"/>
              </a:rPr>
              <a:t>p_x</a:t>
            </a:r>
            <a:r>
              <a:rPr lang="en-CA" dirty="0">
                <a:latin typeface="Consolas" panose="020B0609020204030204" pitchFamily="49" charset="0"/>
              </a:rPr>
              <a:t>{&amp;x};</a:t>
            </a:r>
          </a:p>
          <a:p>
            <a:pPr marL="800100" lvl="2" indent="0">
              <a:buNone/>
            </a:pPr>
            <a:endParaRPr lang="en-CA" dirty="0">
              <a:latin typeface="Consolas" panose="020B0609020204030204" pitchFamily="49" charset="0"/>
            </a:endParaRPr>
          </a:p>
          <a:p>
            <a:pPr marL="800100" lvl="2" indent="0">
              <a:buNone/>
            </a:pPr>
            <a:r>
              <a:rPr lang="en-CA" dirty="0">
                <a:latin typeface="Consolas" panose="020B0609020204030204" pitchFamily="49" charset="0"/>
              </a:rPr>
              <a:t>    // DISALLOWED: Change the address held in </a:t>
            </a:r>
            <a:r>
              <a:rPr lang="en-CA" dirty="0" err="1">
                <a:latin typeface="Consolas" panose="020B0609020204030204" pitchFamily="49" charset="0"/>
              </a:rPr>
              <a:t>p_x</a:t>
            </a:r>
            <a:r>
              <a:rPr lang="en-CA" dirty="0">
                <a:latin typeface="Consolas" panose="020B0609020204030204" pitchFamily="49" charset="0"/>
              </a:rPr>
              <a:t>.</a:t>
            </a:r>
          </a:p>
          <a:p>
            <a:pPr marL="800100" lvl="2" indent="0">
              <a:buNone/>
            </a:pPr>
            <a:r>
              <a:rPr lang="en-CA"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a:t>
            </a:r>
            <a:r>
              <a:rPr lang="en-CA" dirty="0" err="1">
                <a:latin typeface="Consolas" panose="020B0609020204030204" pitchFamily="49" charset="0"/>
              </a:rPr>
              <a:t>p_x</a:t>
            </a:r>
            <a:r>
              <a:rPr lang="en-CA" dirty="0">
                <a:latin typeface="Consolas" panose="020B0609020204030204" pitchFamily="49" charset="0"/>
              </a:rPr>
              <a:t> &lt;&lt; " : " &lt;&lt; &amp;x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p>
          <a:p>
            <a:pPr marL="800100" lvl="2" indent="0">
              <a:buNone/>
            </a:pPr>
            <a:r>
              <a:rPr lang="en-CA" dirty="0">
                <a:latin typeface="Consolas" panose="020B0609020204030204" pitchFamily="49" charset="0"/>
              </a:rPr>
              <a:t>    </a:t>
            </a:r>
            <a:r>
              <a:rPr lang="en-CA" b="1" dirty="0" err="1">
                <a:solidFill>
                  <a:srgbClr val="FF0000"/>
                </a:solidFill>
                <a:latin typeface="Consolas" panose="020B0609020204030204" pitchFamily="49" charset="0"/>
              </a:rPr>
              <a:t>p_x</a:t>
            </a:r>
            <a:r>
              <a:rPr lang="en-CA" b="1" dirty="0">
                <a:solidFill>
                  <a:srgbClr val="FF0000"/>
                </a:solidFill>
                <a:latin typeface="Consolas" panose="020B0609020204030204" pitchFamily="49" charset="0"/>
              </a:rPr>
              <a:t> = &amp;y;</a:t>
            </a:r>
          </a:p>
          <a:p>
            <a:pPr marL="800100" lvl="2" indent="0">
              <a:buNone/>
            </a:pPr>
            <a:r>
              <a:rPr lang="en-CA" dirty="0">
                <a:latin typeface="Consolas" panose="020B0609020204030204" pitchFamily="49" charset="0"/>
              </a:rPr>
              <a: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cout</a:t>
            </a:r>
            <a:r>
              <a:rPr lang="en-CA" dirty="0">
                <a:latin typeface="Consolas" panose="020B0609020204030204" pitchFamily="49" charset="0"/>
              </a:rPr>
              <a:t> &lt;&lt; </a:t>
            </a:r>
            <a:r>
              <a:rPr lang="en-CA" dirty="0" err="1">
                <a:latin typeface="Consolas" panose="020B0609020204030204" pitchFamily="49" charset="0"/>
              </a:rPr>
              <a:t>p_x</a:t>
            </a:r>
            <a:r>
              <a:rPr lang="en-CA" dirty="0">
                <a:latin typeface="Consolas" panose="020B0609020204030204" pitchFamily="49" charset="0"/>
              </a:rPr>
              <a:t> &lt;&lt; " : " &lt;&lt; &amp;y &lt;&lt; </a:t>
            </a:r>
            <a:r>
              <a:rPr lang="en-CA" dirty="0" err="1">
                <a:latin typeface="Consolas" panose="020B0609020204030204" pitchFamily="49" charset="0"/>
              </a:rPr>
              <a:t>std</a:t>
            </a:r>
            <a:r>
              <a:rPr lang="en-CA" dirty="0">
                <a:latin typeface="Consolas" panose="020B0609020204030204" pitchFamily="49" charset="0"/>
              </a:rPr>
              <a:t>::</a:t>
            </a:r>
            <a:r>
              <a:rPr lang="en-CA" dirty="0" err="1">
                <a:latin typeface="Consolas" panose="020B0609020204030204" pitchFamily="49" charset="0"/>
              </a:rPr>
              <a:t>endl</a:t>
            </a:r>
            <a:r>
              <a:rPr lang="en-CA" dirty="0">
                <a:latin typeface="Consolas" panose="020B0609020204030204" pitchFamily="49" charset="0"/>
              </a:rPr>
              <a:t>;</a:t>
            </a:r>
          </a:p>
          <a:p>
            <a:pPr marL="800100" lvl="2" indent="0">
              <a:buNone/>
            </a:pPr>
            <a:endParaRPr lang="en-CA" dirty="0">
              <a:latin typeface="Consolas" panose="020B0609020204030204" pitchFamily="49" charset="0"/>
            </a:endParaRPr>
          </a:p>
          <a:p>
            <a:pPr marL="800100" lvl="2" indent="0">
              <a:buNone/>
            </a:pPr>
            <a:r>
              <a:rPr lang="en-CA" dirty="0">
                <a:latin typeface="Consolas" panose="020B0609020204030204" pitchFamily="49" charset="0"/>
              </a:rPr>
              <a:t>    return 0;</a:t>
            </a:r>
          </a:p>
          <a:p>
            <a:pPr marL="800100" lvl="2" indent="0">
              <a:buNone/>
            </a:pPr>
            <a:r>
              <a:rPr lang="en-CA" dirty="0">
                <a:latin typeface="Consolas" panose="020B0609020204030204" pitchFamily="49" charset="0"/>
              </a:rPr>
              <a:t>}</a:t>
            </a:r>
          </a:p>
          <a:p>
            <a:endParaRPr lang="en-CA" dirty="0" smtClean="0">
              <a:latin typeface="Consolas" panose="020B0609020204030204" pitchFamily="49" charset="0"/>
            </a:endParaRPr>
          </a:p>
          <a:p>
            <a:endParaRPr lang="en-CA" dirty="0" smtClean="0">
              <a:latin typeface="Consolas" panose="020B0609020204030204" pitchFamily="49" charset="0"/>
            </a:endParaRPr>
          </a:p>
          <a:p>
            <a:pPr marL="0" indent="0">
              <a:buNone/>
            </a:pPr>
            <a:endParaRPr lang="en-CA" dirty="0" smtClean="0"/>
          </a:p>
        </p:txBody>
      </p:sp>
      <p:sp>
        <p:nvSpPr>
          <p:cNvPr id="4" name="Rectangle 3"/>
          <p:cNvSpPr/>
          <p:nvPr/>
        </p:nvSpPr>
        <p:spPr>
          <a:xfrm>
            <a:off x="179512" y="5633953"/>
            <a:ext cx="8784976" cy="1323439"/>
          </a:xfrm>
          <a:prstGeom prst="rect">
            <a:avLst/>
          </a:prstGeom>
        </p:spPr>
        <p:txBody>
          <a:bodyPr wrap="square">
            <a:spAutoFit/>
          </a:bodyPr>
          <a:lstStyle/>
          <a:p>
            <a:r>
              <a:rPr lang="en-CA" sz="1600" dirty="0" smtClean="0">
                <a:solidFill>
                  <a:srgbClr val="0070C0"/>
                </a:solidFill>
                <a:latin typeface="Consolas" panose="020B0609020204030204" pitchFamily="49" charset="0"/>
              </a:rPr>
              <a:t>Output:</a:t>
            </a:r>
          </a:p>
          <a:p>
            <a:pPr lvl="1"/>
            <a:r>
              <a:rPr lang="en-US" sz="1600" dirty="0">
                <a:solidFill>
                  <a:srgbClr val="0070C0"/>
                </a:solidFill>
                <a:latin typeface="Consolas" panose="020B0609020204030204" pitchFamily="49" charset="0"/>
              </a:rPr>
              <a:t>pointer-const.cpp: In function ‘</a:t>
            </a:r>
            <a:r>
              <a:rPr lang="en-US" sz="1600" dirty="0" err="1">
                <a:solidFill>
                  <a:srgbClr val="0070C0"/>
                </a:solidFill>
                <a:latin typeface="Consolas" panose="020B0609020204030204" pitchFamily="49" charset="0"/>
              </a:rPr>
              <a:t>int</a:t>
            </a:r>
            <a:r>
              <a:rPr lang="en-US" sz="1600" dirty="0">
                <a:solidFill>
                  <a:srgbClr val="0070C0"/>
                </a:solidFill>
                <a:latin typeface="Consolas" panose="020B0609020204030204" pitchFamily="49" charset="0"/>
              </a:rPr>
              <a:t> main()’:</a:t>
            </a:r>
          </a:p>
          <a:p>
            <a:pPr lvl="1"/>
            <a:r>
              <a:rPr lang="en-US" sz="1600" dirty="0">
                <a:solidFill>
                  <a:srgbClr val="0070C0"/>
                </a:solidFill>
                <a:latin typeface="Consolas" panose="020B0609020204030204" pitchFamily="49" charset="0"/>
              </a:rPr>
              <a:t>pointer-const.cpp:13:9: error: assignment of read-only variable ‘</a:t>
            </a:r>
            <a:r>
              <a:rPr lang="en-US" sz="1600" dirty="0" err="1">
                <a:solidFill>
                  <a:srgbClr val="0070C0"/>
                </a:solidFill>
                <a:latin typeface="Consolas" panose="020B0609020204030204" pitchFamily="49" charset="0"/>
              </a:rPr>
              <a:t>p_x</a:t>
            </a:r>
            <a:r>
              <a:rPr lang="en-US" sz="1600" dirty="0">
                <a:solidFill>
                  <a:srgbClr val="0070C0"/>
                </a:solidFill>
                <a:latin typeface="Consolas" panose="020B0609020204030204" pitchFamily="49" charset="0"/>
              </a:rPr>
              <a:t>’</a:t>
            </a:r>
          </a:p>
          <a:p>
            <a:pPr lvl="1"/>
            <a:r>
              <a:rPr lang="en-US" sz="1600" dirty="0">
                <a:solidFill>
                  <a:srgbClr val="0070C0"/>
                </a:solidFill>
                <a:latin typeface="Consolas" panose="020B0609020204030204" pitchFamily="49" charset="0"/>
              </a:rPr>
              <a:t>     </a:t>
            </a:r>
            <a:r>
              <a:rPr lang="en-US" sz="1600" dirty="0" err="1">
                <a:solidFill>
                  <a:srgbClr val="0070C0"/>
                </a:solidFill>
                <a:latin typeface="Consolas" panose="020B0609020204030204" pitchFamily="49" charset="0"/>
              </a:rPr>
              <a:t>p_x</a:t>
            </a:r>
            <a:r>
              <a:rPr lang="en-US" sz="1600" dirty="0">
                <a:solidFill>
                  <a:srgbClr val="0070C0"/>
                </a:solidFill>
                <a:latin typeface="Consolas" panose="020B0609020204030204" pitchFamily="49" charset="0"/>
              </a:rPr>
              <a:t> = &amp;y;</a:t>
            </a:r>
          </a:p>
          <a:p>
            <a:pPr lvl="1"/>
            <a:r>
              <a:rPr lang="en-US" sz="1600" dirty="0">
                <a:solidFill>
                  <a:srgbClr val="0070C0"/>
                </a:solidFill>
                <a:latin typeface="Consolas" panose="020B0609020204030204" pitchFamily="49" charset="0"/>
              </a:rPr>
              <a:t>         </a:t>
            </a:r>
            <a:r>
              <a:rPr lang="en-US" sz="1600" dirty="0" smtClean="0">
                <a:solidFill>
                  <a:srgbClr val="0070C0"/>
                </a:solidFill>
                <a:latin typeface="Consolas" panose="020B0609020204030204" pitchFamily="49" charset="0"/>
              </a:rPr>
              <a:t>^</a:t>
            </a:r>
            <a:endParaRPr lang="en-US" sz="1600" dirty="0">
              <a:solidFill>
                <a:srgbClr val="0070C0"/>
              </a:solidFill>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571707555"/>
      </p:ext>
    </p:extLst>
  </p:cSld>
  <p:clrMapOvr>
    <a:masterClrMapping/>
  </p:clrMapOvr>
  <mc:AlternateContent xmlns:mc="http://schemas.openxmlformats.org/markup-compatibility/2006">
    <mc:Choice xmlns:p14="http://schemas.microsoft.com/office/powerpoint/2010/main" Requires="p14">
      <p:transition spd="slow" p14:dur="2000" advTm="50590"/>
    </mc:Choice>
    <mc:Fallback>
      <p:transition spd="slow" advTm="50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7"/>
                </p:tgtEl>
              </p:cMediaNode>
            </p:audio>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Disallow changes to address held in pointer and value of variable</a:t>
            </a:r>
            <a:endParaRPr lang="en-CA" dirty="0"/>
          </a:p>
        </p:txBody>
      </p:sp>
      <p:sp>
        <p:nvSpPr>
          <p:cNvPr id="3" name="Content Placeholder 2"/>
          <p:cNvSpPr>
            <a:spLocks noGrp="1"/>
          </p:cNvSpPr>
          <p:nvPr>
            <p:ph idx="1"/>
          </p:nvPr>
        </p:nvSpPr>
        <p:spPr/>
        <p:txBody>
          <a:bodyPr>
            <a:normAutofit fontScale="77500" lnSpcReduction="20000"/>
          </a:bodyPr>
          <a:lstStyle/>
          <a:p>
            <a:pPr marL="400050" lvl="1" indent="0">
              <a:buNone/>
            </a:pPr>
            <a:r>
              <a:rPr lang="en-CA" sz="2100" dirty="0" err="1" smtClean="0">
                <a:latin typeface="Consolas" panose="020B0609020204030204" pitchFamily="49" charset="0"/>
              </a:rPr>
              <a:t>int</a:t>
            </a:r>
            <a:r>
              <a:rPr lang="en-CA" sz="2100" dirty="0" smtClean="0">
                <a:latin typeface="Consolas" panose="020B0609020204030204" pitchFamily="49" charset="0"/>
              </a:rPr>
              <a:t> </a:t>
            </a:r>
            <a:r>
              <a:rPr lang="en-CA" sz="2100" dirty="0">
                <a:latin typeface="Consolas" panose="020B0609020204030204" pitchFamily="49" charset="0"/>
              </a:rPr>
              <a:t>main() {</a:t>
            </a:r>
          </a:p>
          <a:p>
            <a:pPr marL="400050" lvl="1" indent="0">
              <a:buNone/>
            </a:pPr>
            <a:endParaRPr lang="en-CA" sz="2100" dirty="0">
              <a:latin typeface="Consolas" panose="020B0609020204030204" pitchFamily="49" charset="0"/>
            </a:endParaRPr>
          </a:p>
          <a:p>
            <a:pPr marL="400050" lvl="1" indent="0">
              <a:buNone/>
            </a:pPr>
            <a:r>
              <a:rPr lang="en-CA" sz="2100" dirty="0">
                <a:latin typeface="Consolas" panose="020B0609020204030204" pitchFamily="49" charset="0"/>
              </a:rPr>
              <a:t>    </a:t>
            </a:r>
            <a:r>
              <a:rPr lang="en-CA" sz="2100" dirty="0" err="1">
                <a:latin typeface="Consolas" panose="020B0609020204030204" pitchFamily="49" charset="0"/>
              </a:rPr>
              <a:t>int</a:t>
            </a:r>
            <a:r>
              <a:rPr lang="en-CA" sz="2100" dirty="0">
                <a:latin typeface="Consolas" panose="020B0609020204030204" pitchFamily="49" charset="0"/>
              </a:rPr>
              <a:t> x{42};</a:t>
            </a:r>
          </a:p>
          <a:p>
            <a:pPr marL="400050" lvl="1" indent="0">
              <a:buNone/>
            </a:pPr>
            <a:r>
              <a:rPr lang="en-CA" sz="2100" dirty="0">
                <a:latin typeface="Consolas" panose="020B0609020204030204" pitchFamily="49" charset="0"/>
              </a:rPr>
              <a:t>    </a:t>
            </a:r>
            <a:r>
              <a:rPr lang="en-CA" sz="2100" dirty="0" err="1">
                <a:latin typeface="Consolas" panose="020B0609020204030204" pitchFamily="49" charset="0"/>
              </a:rPr>
              <a:t>int</a:t>
            </a:r>
            <a:r>
              <a:rPr lang="en-CA" sz="2100" dirty="0">
                <a:latin typeface="Consolas" panose="020B0609020204030204" pitchFamily="49" charset="0"/>
              </a:rPr>
              <a:t> y{33};</a:t>
            </a:r>
          </a:p>
          <a:p>
            <a:pPr marL="400050" lvl="1" indent="0">
              <a:buNone/>
            </a:pPr>
            <a:endParaRPr lang="en-CA" sz="2100" dirty="0">
              <a:latin typeface="Consolas" panose="020B0609020204030204" pitchFamily="49" charset="0"/>
            </a:endParaRPr>
          </a:p>
          <a:p>
            <a:pPr marL="400050" lvl="1" indent="0">
              <a:buNone/>
            </a:pPr>
            <a:r>
              <a:rPr lang="en-CA" sz="2100" dirty="0">
                <a:latin typeface="Consolas" panose="020B0609020204030204" pitchFamily="49" charset="0"/>
              </a:rPr>
              <a:t>    // READ: Constant pointer to constant integer.</a:t>
            </a:r>
          </a:p>
          <a:p>
            <a:pPr marL="400050" lvl="1" indent="0">
              <a:buNone/>
            </a:pPr>
            <a:r>
              <a:rPr lang="en-CA" sz="2100" dirty="0">
                <a:latin typeface="Consolas" panose="020B0609020204030204" pitchFamily="49" charset="0"/>
              </a:rPr>
              <a:t>    </a:t>
            </a:r>
            <a:r>
              <a:rPr lang="en-CA" sz="2100" dirty="0" err="1">
                <a:latin typeface="Consolas" panose="020B0609020204030204" pitchFamily="49" charset="0"/>
              </a:rPr>
              <a:t>int</a:t>
            </a:r>
            <a:r>
              <a:rPr lang="en-CA" sz="2100" dirty="0">
                <a:latin typeface="Consolas" panose="020B0609020204030204" pitchFamily="49" charset="0"/>
              </a:rPr>
              <a:t> </a:t>
            </a:r>
            <a:r>
              <a:rPr lang="en-CA" sz="2100" b="1" dirty="0" err="1">
                <a:solidFill>
                  <a:srgbClr val="FF0000"/>
                </a:solidFill>
                <a:latin typeface="Consolas" panose="020B0609020204030204" pitchFamily="49" charset="0"/>
              </a:rPr>
              <a:t>const</a:t>
            </a:r>
            <a:r>
              <a:rPr lang="en-CA" sz="2100" dirty="0">
                <a:latin typeface="Consolas" panose="020B0609020204030204" pitchFamily="49" charset="0"/>
              </a:rPr>
              <a:t> *</a:t>
            </a:r>
            <a:r>
              <a:rPr lang="en-CA" sz="2100" b="1" dirty="0" err="1">
                <a:solidFill>
                  <a:srgbClr val="FF0000"/>
                </a:solidFill>
                <a:latin typeface="Consolas" panose="020B0609020204030204" pitchFamily="49" charset="0"/>
              </a:rPr>
              <a:t>const</a:t>
            </a:r>
            <a:r>
              <a:rPr lang="en-CA" sz="2100" dirty="0">
                <a:latin typeface="Consolas" panose="020B0609020204030204" pitchFamily="49" charset="0"/>
              </a:rPr>
              <a:t> </a:t>
            </a:r>
            <a:r>
              <a:rPr lang="en-CA" sz="2100" dirty="0" err="1">
                <a:latin typeface="Consolas" panose="020B0609020204030204" pitchFamily="49" charset="0"/>
              </a:rPr>
              <a:t>p_x</a:t>
            </a:r>
            <a:r>
              <a:rPr lang="en-CA" sz="2100" dirty="0">
                <a:latin typeface="Consolas" panose="020B0609020204030204" pitchFamily="49" charset="0"/>
              </a:rPr>
              <a:t>{&amp;x};</a:t>
            </a:r>
          </a:p>
          <a:p>
            <a:pPr marL="400050" lvl="1" indent="0">
              <a:buNone/>
            </a:pPr>
            <a:endParaRPr lang="en-CA" sz="2100" dirty="0">
              <a:latin typeface="Consolas" panose="020B0609020204030204" pitchFamily="49" charset="0"/>
            </a:endParaRPr>
          </a:p>
          <a:p>
            <a:pPr marL="400050" lvl="1" indent="0">
              <a:buNone/>
            </a:pPr>
            <a:r>
              <a:rPr lang="en-CA" sz="2100" dirty="0">
                <a:latin typeface="Consolas" panose="020B0609020204030204" pitchFamily="49" charset="0"/>
              </a:rPr>
              <a:t>    // DISALLOWED: Change the address held in </a:t>
            </a:r>
            <a:r>
              <a:rPr lang="en-CA" sz="2100" dirty="0" err="1">
                <a:latin typeface="Consolas" panose="020B0609020204030204" pitchFamily="49" charset="0"/>
              </a:rPr>
              <a:t>p_x</a:t>
            </a:r>
            <a:r>
              <a:rPr lang="en-CA" sz="2100" dirty="0">
                <a:latin typeface="Consolas" panose="020B0609020204030204" pitchFamily="49" charset="0"/>
              </a:rPr>
              <a:t>.</a:t>
            </a:r>
          </a:p>
          <a:p>
            <a:pPr marL="400050" lvl="1" indent="0">
              <a:buNone/>
            </a:pPr>
            <a:r>
              <a:rPr lang="en-CA" sz="2100" dirty="0">
                <a:latin typeface="Consolas" panose="020B0609020204030204" pitchFamily="49" charset="0"/>
              </a:rPr>
              <a:t>    </a:t>
            </a:r>
            <a:r>
              <a:rPr lang="en-CA" sz="2100" dirty="0" err="1">
                <a:latin typeface="Consolas" panose="020B0609020204030204" pitchFamily="49" charset="0"/>
              </a:rPr>
              <a:t>std</a:t>
            </a:r>
            <a:r>
              <a:rPr lang="en-CA" sz="2100" dirty="0">
                <a:latin typeface="Consolas" panose="020B0609020204030204" pitchFamily="49" charset="0"/>
              </a:rPr>
              <a:t>::</a:t>
            </a:r>
            <a:r>
              <a:rPr lang="en-CA" sz="2100" dirty="0" err="1">
                <a:latin typeface="Consolas" panose="020B0609020204030204" pitchFamily="49" charset="0"/>
              </a:rPr>
              <a:t>cout</a:t>
            </a:r>
            <a:r>
              <a:rPr lang="en-CA" sz="2100" dirty="0">
                <a:latin typeface="Consolas" panose="020B0609020204030204" pitchFamily="49" charset="0"/>
              </a:rPr>
              <a:t> &lt;&lt; </a:t>
            </a:r>
            <a:r>
              <a:rPr lang="en-CA" sz="2100" dirty="0" err="1">
                <a:latin typeface="Consolas" panose="020B0609020204030204" pitchFamily="49" charset="0"/>
              </a:rPr>
              <a:t>p_x</a:t>
            </a:r>
            <a:r>
              <a:rPr lang="en-CA" sz="2100" dirty="0">
                <a:latin typeface="Consolas" panose="020B0609020204030204" pitchFamily="49" charset="0"/>
              </a:rPr>
              <a:t> &lt;&lt; " : " &lt;&lt; &amp;x &lt;&lt; </a:t>
            </a:r>
            <a:r>
              <a:rPr lang="en-CA" sz="2100" dirty="0" err="1">
                <a:latin typeface="Consolas" panose="020B0609020204030204" pitchFamily="49" charset="0"/>
              </a:rPr>
              <a:t>std</a:t>
            </a:r>
            <a:r>
              <a:rPr lang="en-CA" sz="2100" dirty="0">
                <a:latin typeface="Consolas" panose="020B0609020204030204" pitchFamily="49" charset="0"/>
              </a:rPr>
              <a:t>::</a:t>
            </a:r>
            <a:r>
              <a:rPr lang="en-CA" sz="2100" dirty="0" err="1">
                <a:latin typeface="Consolas" panose="020B0609020204030204" pitchFamily="49" charset="0"/>
              </a:rPr>
              <a:t>endl</a:t>
            </a:r>
            <a:r>
              <a:rPr lang="en-CA" sz="2100" dirty="0">
                <a:latin typeface="Consolas" panose="020B0609020204030204" pitchFamily="49" charset="0"/>
              </a:rPr>
              <a:t>;</a:t>
            </a:r>
          </a:p>
          <a:p>
            <a:pPr marL="400050" lvl="1" indent="0">
              <a:buNone/>
            </a:pPr>
            <a:r>
              <a:rPr lang="en-CA" sz="2100" dirty="0">
                <a:latin typeface="Consolas" panose="020B0609020204030204" pitchFamily="49" charset="0"/>
              </a:rPr>
              <a:t>    </a:t>
            </a:r>
            <a:r>
              <a:rPr lang="en-CA" sz="2100" b="1" dirty="0" err="1">
                <a:solidFill>
                  <a:srgbClr val="FF0000"/>
                </a:solidFill>
                <a:latin typeface="Consolas" panose="020B0609020204030204" pitchFamily="49" charset="0"/>
              </a:rPr>
              <a:t>p_x</a:t>
            </a:r>
            <a:r>
              <a:rPr lang="en-CA" sz="2100" b="1" dirty="0">
                <a:solidFill>
                  <a:srgbClr val="FF0000"/>
                </a:solidFill>
                <a:latin typeface="Consolas" panose="020B0609020204030204" pitchFamily="49" charset="0"/>
              </a:rPr>
              <a:t> = &amp;y;</a:t>
            </a:r>
          </a:p>
          <a:p>
            <a:pPr marL="400050" lvl="1" indent="0">
              <a:buNone/>
            </a:pPr>
            <a:r>
              <a:rPr lang="en-CA" sz="2100" dirty="0">
                <a:latin typeface="Consolas" panose="020B0609020204030204" pitchFamily="49" charset="0"/>
              </a:rPr>
              <a:t>    </a:t>
            </a:r>
            <a:r>
              <a:rPr lang="en-CA" sz="2100" dirty="0" err="1">
                <a:latin typeface="Consolas" panose="020B0609020204030204" pitchFamily="49" charset="0"/>
              </a:rPr>
              <a:t>std</a:t>
            </a:r>
            <a:r>
              <a:rPr lang="en-CA" sz="2100" dirty="0">
                <a:latin typeface="Consolas" panose="020B0609020204030204" pitchFamily="49" charset="0"/>
              </a:rPr>
              <a:t>::</a:t>
            </a:r>
            <a:r>
              <a:rPr lang="en-CA" sz="2100" dirty="0" err="1">
                <a:latin typeface="Consolas" panose="020B0609020204030204" pitchFamily="49" charset="0"/>
              </a:rPr>
              <a:t>cout</a:t>
            </a:r>
            <a:r>
              <a:rPr lang="en-CA" sz="2100" dirty="0">
                <a:latin typeface="Consolas" panose="020B0609020204030204" pitchFamily="49" charset="0"/>
              </a:rPr>
              <a:t> &lt;&lt; </a:t>
            </a:r>
            <a:r>
              <a:rPr lang="en-CA" sz="2100" dirty="0" err="1">
                <a:latin typeface="Consolas" panose="020B0609020204030204" pitchFamily="49" charset="0"/>
              </a:rPr>
              <a:t>p_x</a:t>
            </a:r>
            <a:r>
              <a:rPr lang="en-CA" sz="2100" dirty="0">
                <a:latin typeface="Consolas" panose="020B0609020204030204" pitchFamily="49" charset="0"/>
              </a:rPr>
              <a:t> &lt;&lt; " : " &lt;&lt; &amp;y &lt;&lt; </a:t>
            </a:r>
            <a:r>
              <a:rPr lang="en-CA" sz="2100" dirty="0" err="1">
                <a:latin typeface="Consolas" panose="020B0609020204030204" pitchFamily="49" charset="0"/>
              </a:rPr>
              <a:t>std</a:t>
            </a:r>
            <a:r>
              <a:rPr lang="en-CA" sz="2100" dirty="0">
                <a:latin typeface="Consolas" panose="020B0609020204030204" pitchFamily="49" charset="0"/>
              </a:rPr>
              <a:t>::</a:t>
            </a:r>
            <a:r>
              <a:rPr lang="en-CA" sz="2100" dirty="0" err="1">
                <a:latin typeface="Consolas" panose="020B0609020204030204" pitchFamily="49" charset="0"/>
              </a:rPr>
              <a:t>endl</a:t>
            </a:r>
            <a:r>
              <a:rPr lang="en-CA" sz="2100" dirty="0">
                <a:latin typeface="Consolas" panose="020B0609020204030204" pitchFamily="49" charset="0"/>
              </a:rPr>
              <a:t>;</a:t>
            </a:r>
          </a:p>
          <a:p>
            <a:pPr marL="400050" lvl="1" indent="0">
              <a:buNone/>
            </a:pPr>
            <a:endParaRPr lang="en-CA" sz="2100" dirty="0">
              <a:latin typeface="Consolas" panose="020B0609020204030204" pitchFamily="49" charset="0"/>
            </a:endParaRPr>
          </a:p>
          <a:p>
            <a:pPr marL="400050" lvl="1" indent="0">
              <a:buNone/>
            </a:pPr>
            <a:r>
              <a:rPr lang="en-CA" sz="2100" dirty="0">
                <a:latin typeface="Consolas" panose="020B0609020204030204" pitchFamily="49" charset="0"/>
              </a:rPr>
              <a:t>    // DISALLOWED: Change the </a:t>
            </a:r>
            <a:r>
              <a:rPr lang="en-CA" sz="2100" dirty="0" smtClean="0">
                <a:latin typeface="Consolas" panose="020B0609020204030204" pitchFamily="49" charset="0"/>
              </a:rPr>
              <a:t>value of variable pointed to by </a:t>
            </a:r>
            <a:r>
              <a:rPr lang="en-CA" sz="2100" dirty="0" err="1" smtClean="0">
                <a:latin typeface="Consolas" panose="020B0609020204030204" pitchFamily="49" charset="0"/>
              </a:rPr>
              <a:t>p_x</a:t>
            </a:r>
            <a:r>
              <a:rPr lang="en-CA" sz="2100" dirty="0" smtClean="0">
                <a:latin typeface="Consolas" panose="020B0609020204030204" pitchFamily="49" charset="0"/>
              </a:rPr>
              <a:t>.</a:t>
            </a:r>
            <a:endParaRPr lang="en-CA" sz="2100" dirty="0">
              <a:latin typeface="Consolas" panose="020B0609020204030204" pitchFamily="49" charset="0"/>
            </a:endParaRPr>
          </a:p>
          <a:p>
            <a:pPr marL="400050" lvl="1" indent="0">
              <a:buNone/>
            </a:pPr>
            <a:r>
              <a:rPr lang="en-CA" sz="2100" dirty="0">
                <a:latin typeface="Consolas" panose="020B0609020204030204" pitchFamily="49" charset="0"/>
              </a:rPr>
              <a:t>    </a:t>
            </a:r>
            <a:r>
              <a:rPr lang="en-CA" sz="2100" dirty="0" err="1">
                <a:latin typeface="Consolas" panose="020B0609020204030204" pitchFamily="49" charset="0"/>
              </a:rPr>
              <a:t>std</a:t>
            </a:r>
            <a:r>
              <a:rPr lang="en-CA" sz="2100" dirty="0">
                <a:latin typeface="Consolas" panose="020B0609020204030204" pitchFamily="49" charset="0"/>
              </a:rPr>
              <a:t>::</a:t>
            </a:r>
            <a:r>
              <a:rPr lang="en-CA" sz="2100" dirty="0" err="1">
                <a:latin typeface="Consolas" panose="020B0609020204030204" pitchFamily="49" charset="0"/>
              </a:rPr>
              <a:t>cout</a:t>
            </a:r>
            <a:r>
              <a:rPr lang="en-CA" sz="2100" dirty="0">
                <a:latin typeface="Consolas" panose="020B0609020204030204" pitchFamily="49" charset="0"/>
              </a:rPr>
              <a:t> &lt;&lt; </a:t>
            </a:r>
            <a:r>
              <a:rPr lang="en-CA" sz="2100" dirty="0" err="1">
                <a:latin typeface="Consolas" panose="020B0609020204030204" pitchFamily="49" charset="0"/>
              </a:rPr>
              <a:t>p_x</a:t>
            </a:r>
            <a:r>
              <a:rPr lang="en-CA" sz="2100" dirty="0">
                <a:latin typeface="Consolas" panose="020B0609020204030204" pitchFamily="49" charset="0"/>
              </a:rPr>
              <a:t> &lt;&lt; " : " &lt;&lt; &amp;x &lt;&lt; </a:t>
            </a:r>
            <a:r>
              <a:rPr lang="en-CA" sz="2100" dirty="0" err="1">
                <a:latin typeface="Consolas" panose="020B0609020204030204" pitchFamily="49" charset="0"/>
              </a:rPr>
              <a:t>std</a:t>
            </a:r>
            <a:r>
              <a:rPr lang="en-CA" sz="2100" dirty="0">
                <a:latin typeface="Consolas" panose="020B0609020204030204" pitchFamily="49" charset="0"/>
              </a:rPr>
              <a:t>::</a:t>
            </a:r>
            <a:r>
              <a:rPr lang="en-CA" sz="2100" dirty="0" err="1">
                <a:latin typeface="Consolas" panose="020B0609020204030204" pitchFamily="49" charset="0"/>
              </a:rPr>
              <a:t>endl</a:t>
            </a:r>
            <a:r>
              <a:rPr lang="en-CA" sz="2100" dirty="0">
                <a:latin typeface="Consolas" panose="020B0609020204030204" pitchFamily="49" charset="0"/>
              </a:rPr>
              <a:t>;</a:t>
            </a:r>
          </a:p>
          <a:p>
            <a:pPr marL="400050" lvl="1" indent="0">
              <a:buNone/>
            </a:pPr>
            <a:r>
              <a:rPr lang="en-CA" sz="2100" dirty="0">
                <a:latin typeface="Consolas" panose="020B0609020204030204" pitchFamily="49" charset="0"/>
              </a:rPr>
              <a:t>   </a:t>
            </a:r>
            <a:r>
              <a:rPr lang="en-CA" sz="2100" dirty="0">
                <a:solidFill>
                  <a:srgbClr val="FF0000"/>
                </a:solidFill>
                <a:latin typeface="Consolas" panose="020B0609020204030204" pitchFamily="49" charset="0"/>
              </a:rPr>
              <a:t> </a:t>
            </a:r>
            <a:r>
              <a:rPr lang="en-CA" sz="2100" dirty="0" smtClean="0">
                <a:solidFill>
                  <a:srgbClr val="FF0000"/>
                </a:solidFill>
                <a:latin typeface="Consolas" panose="020B0609020204030204" pitchFamily="49" charset="0"/>
              </a:rPr>
              <a:t>*</a:t>
            </a:r>
            <a:r>
              <a:rPr lang="en-CA" sz="2100" dirty="0" err="1" smtClean="0">
                <a:solidFill>
                  <a:srgbClr val="FF0000"/>
                </a:solidFill>
                <a:latin typeface="Consolas" panose="020B0609020204030204" pitchFamily="49" charset="0"/>
              </a:rPr>
              <a:t>p</a:t>
            </a:r>
            <a:r>
              <a:rPr lang="en-CA" sz="2100" b="1" dirty="0" err="1" smtClean="0">
                <a:solidFill>
                  <a:srgbClr val="FF0000"/>
                </a:solidFill>
                <a:latin typeface="Consolas" panose="020B0609020204030204" pitchFamily="49" charset="0"/>
              </a:rPr>
              <a:t>_x</a:t>
            </a:r>
            <a:r>
              <a:rPr lang="en-CA" sz="2100" b="1" dirty="0" smtClean="0">
                <a:solidFill>
                  <a:srgbClr val="FF0000"/>
                </a:solidFill>
                <a:latin typeface="Consolas" panose="020B0609020204030204" pitchFamily="49" charset="0"/>
              </a:rPr>
              <a:t> </a:t>
            </a:r>
            <a:r>
              <a:rPr lang="en-CA" sz="2100" b="1" dirty="0">
                <a:solidFill>
                  <a:srgbClr val="FF0000"/>
                </a:solidFill>
                <a:latin typeface="Consolas" panose="020B0609020204030204" pitchFamily="49" charset="0"/>
              </a:rPr>
              <a:t>= </a:t>
            </a:r>
            <a:r>
              <a:rPr lang="en-CA" sz="2100" b="1" dirty="0" smtClean="0">
                <a:solidFill>
                  <a:srgbClr val="FF0000"/>
                </a:solidFill>
                <a:latin typeface="Consolas" panose="020B0609020204030204" pitchFamily="49" charset="0"/>
              </a:rPr>
              <a:t>22;</a:t>
            </a:r>
            <a:endParaRPr lang="en-CA" sz="2100" b="1" dirty="0">
              <a:solidFill>
                <a:srgbClr val="FF0000"/>
              </a:solidFill>
              <a:latin typeface="Consolas" panose="020B0609020204030204" pitchFamily="49" charset="0"/>
            </a:endParaRPr>
          </a:p>
          <a:p>
            <a:pPr marL="400050" lvl="1" indent="0">
              <a:buNone/>
            </a:pPr>
            <a:r>
              <a:rPr lang="en-CA" sz="2100" dirty="0">
                <a:latin typeface="Consolas" panose="020B0609020204030204" pitchFamily="49" charset="0"/>
              </a:rPr>
              <a:t>    </a:t>
            </a:r>
            <a:r>
              <a:rPr lang="en-CA" sz="2100" dirty="0" err="1">
                <a:latin typeface="Consolas" panose="020B0609020204030204" pitchFamily="49" charset="0"/>
              </a:rPr>
              <a:t>std</a:t>
            </a:r>
            <a:r>
              <a:rPr lang="en-CA" sz="2100" dirty="0">
                <a:latin typeface="Consolas" panose="020B0609020204030204" pitchFamily="49" charset="0"/>
              </a:rPr>
              <a:t>::</a:t>
            </a:r>
            <a:r>
              <a:rPr lang="en-CA" sz="2100" dirty="0" err="1">
                <a:latin typeface="Consolas" panose="020B0609020204030204" pitchFamily="49" charset="0"/>
              </a:rPr>
              <a:t>cout</a:t>
            </a:r>
            <a:r>
              <a:rPr lang="en-CA" sz="2100" dirty="0">
                <a:latin typeface="Consolas" panose="020B0609020204030204" pitchFamily="49" charset="0"/>
              </a:rPr>
              <a:t> &lt;&lt; </a:t>
            </a:r>
            <a:r>
              <a:rPr lang="en-CA" sz="2100" dirty="0" err="1">
                <a:latin typeface="Consolas" panose="020B0609020204030204" pitchFamily="49" charset="0"/>
              </a:rPr>
              <a:t>p_x</a:t>
            </a:r>
            <a:r>
              <a:rPr lang="en-CA" sz="2100" dirty="0">
                <a:latin typeface="Consolas" panose="020B0609020204030204" pitchFamily="49" charset="0"/>
              </a:rPr>
              <a:t> &lt;&lt; " : " &lt;&lt; </a:t>
            </a:r>
            <a:r>
              <a:rPr lang="en-CA" sz="2100" dirty="0" smtClean="0">
                <a:latin typeface="Consolas" panose="020B0609020204030204" pitchFamily="49" charset="0"/>
              </a:rPr>
              <a:t>&amp;x </a:t>
            </a:r>
            <a:r>
              <a:rPr lang="en-CA" sz="2100" dirty="0">
                <a:latin typeface="Consolas" panose="020B0609020204030204" pitchFamily="49" charset="0"/>
              </a:rPr>
              <a:t>&lt;&lt; </a:t>
            </a:r>
            <a:r>
              <a:rPr lang="en-CA" sz="2100" dirty="0" err="1">
                <a:latin typeface="Consolas" panose="020B0609020204030204" pitchFamily="49" charset="0"/>
              </a:rPr>
              <a:t>std</a:t>
            </a:r>
            <a:r>
              <a:rPr lang="en-CA" sz="2100" dirty="0">
                <a:latin typeface="Consolas" panose="020B0609020204030204" pitchFamily="49" charset="0"/>
              </a:rPr>
              <a:t>::</a:t>
            </a:r>
            <a:r>
              <a:rPr lang="en-CA" sz="2100" dirty="0" err="1">
                <a:latin typeface="Consolas" panose="020B0609020204030204" pitchFamily="49" charset="0"/>
              </a:rPr>
              <a:t>endl</a:t>
            </a:r>
            <a:r>
              <a:rPr lang="en-CA" sz="2100" dirty="0">
                <a:latin typeface="Consolas" panose="020B0609020204030204" pitchFamily="49" charset="0"/>
              </a:rPr>
              <a:t>;</a:t>
            </a:r>
          </a:p>
          <a:p>
            <a:pPr marL="400050" lvl="1" indent="0">
              <a:buNone/>
            </a:pPr>
            <a:endParaRPr lang="en-CA" sz="2100" dirty="0">
              <a:latin typeface="Consolas" panose="020B0609020204030204" pitchFamily="49" charset="0"/>
            </a:endParaRPr>
          </a:p>
          <a:p>
            <a:pPr marL="400050" lvl="1" indent="0">
              <a:buNone/>
            </a:pPr>
            <a:r>
              <a:rPr lang="en-CA" sz="2100" dirty="0">
                <a:latin typeface="Consolas" panose="020B0609020204030204" pitchFamily="49" charset="0"/>
              </a:rPr>
              <a:t>    return 0;</a:t>
            </a:r>
          </a:p>
          <a:p>
            <a:pPr marL="400050" lvl="1" indent="0">
              <a:buNone/>
            </a:pPr>
            <a:r>
              <a:rPr lang="en-CA" sz="2100" dirty="0">
                <a:latin typeface="Consolas" panose="020B0609020204030204" pitchFamily="49" charset="0"/>
              </a:rPr>
              <a:t>}</a:t>
            </a:r>
          </a:p>
          <a:p>
            <a:pPr marL="0" indent="0">
              <a:buNone/>
            </a:pPr>
            <a:endParaRPr lang="en-CA" dirty="0" smtClean="0">
              <a:latin typeface="Consolas" panose="020B0609020204030204" pitchFamily="49" charset="0"/>
            </a:endParaRPr>
          </a:p>
          <a:p>
            <a:endParaRPr lang="en-CA" dirty="0" smtClean="0">
              <a:latin typeface="Consolas" panose="020B0609020204030204" pitchFamily="49" charset="0"/>
            </a:endParaRPr>
          </a:p>
          <a:p>
            <a:pPr marL="0" indent="0">
              <a:buNone/>
            </a:pPr>
            <a:endParaRPr lang="en-CA" dirty="0" smtClean="0"/>
          </a:p>
        </p:txBody>
      </p:sp>
      <p:sp>
        <p:nvSpPr>
          <p:cNvPr id="4" name="Rectangle 3"/>
          <p:cNvSpPr/>
          <p:nvPr/>
        </p:nvSpPr>
        <p:spPr>
          <a:xfrm>
            <a:off x="323528" y="1340768"/>
            <a:ext cx="8496944" cy="1477328"/>
          </a:xfrm>
          <a:prstGeom prst="rect">
            <a:avLst/>
          </a:prstGeom>
          <a:solidFill>
            <a:schemeClr val="bg1"/>
          </a:solidFill>
          <a:effectLst>
            <a:softEdge rad="63500"/>
          </a:effectLst>
        </p:spPr>
        <p:txBody>
          <a:bodyPr wrap="square">
            <a:spAutoFit/>
          </a:bodyPr>
          <a:lstStyle/>
          <a:p>
            <a:r>
              <a:rPr lang="en-CA" sz="1500" dirty="0" smtClean="0">
                <a:solidFill>
                  <a:srgbClr val="0070C0"/>
                </a:solidFill>
                <a:latin typeface="Consolas" panose="020B0609020204030204" pitchFamily="49" charset="0"/>
              </a:rPr>
              <a:t>Output:</a:t>
            </a:r>
          </a:p>
          <a:p>
            <a:pPr lvl="1"/>
            <a:r>
              <a:rPr lang="en-US" sz="1500" dirty="0">
                <a:solidFill>
                  <a:srgbClr val="0070C0"/>
                </a:solidFill>
                <a:latin typeface="Consolas" panose="020B0609020204030204" pitchFamily="49" charset="0"/>
              </a:rPr>
              <a:t>pointer-const.cpp:13:9: error: assignment of read-only variable ‘</a:t>
            </a:r>
            <a:r>
              <a:rPr lang="en-US" sz="1500" dirty="0" err="1">
                <a:solidFill>
                  <a:srgbClr val="0070C0"/>
                </a:solidFill>
                <a:latin typeface="Consolas" panose="020B0609020204030204" pitchFamily="49" charset="0"/>
              </a:rPr>
              <a:t>p_x</a:t>
            </a:r>
            <a:r>
              <a:rPr lang="en-US" sz="1500" dirty="0">
                <a:solidFill>
                  <a:srgbClr val="0070C0"/>
                </a:solidFill>
                <a:latin typeface="Consolas" panose="020B0609020204030204" pitchFamily="49" charset="0"/>
              </a:rPr>
              <a:t>’</a:t>
            </a:r>
          </a:p>
          <a:p>
            <a:pPr lvl="1"/>
            <a:r>
              <a:rPr lang="en-US" sz="1500" dirty="0">
                <a:solidFill>
                  <a:srgbClr val="0070C0"/>
                </a:solidFill>
                <a:latin typeface="Consolas" panose="020B0609020204030204" pitchFamily="49" charset="0"/>
              </a:rPr>
              <a:t>     </a:t>
            </a:r>
            <a:r>
              <a:rPr lang="en-US" sz="1500" dirty="0" err="1">
                <a:solidFill>
                  <a:srgbClr val="0070C0"/>
                </a:solidFill>
                <a:latin typeface="Consolas" panose="020B0609020204030204" pitchFamily="49" charset="0"/>
              </a:rPr>
              <a:t>p_x</a:t>
            </a:r>
            <a:r>
              <a:rPr lang="en-US" sz="1500" dirty="0">
                <a:solidFill>
                  <a:srgbClr val="0070C0"/>
                </a:solidFill>
                <a:latin typeface="Consolas" panose="020B0609020204030204" pitchFamily="49" charset="0"/>
              </a:rPr>
              <a:t> = &amp;y;</a:t>
            </a:r>
          </a:p>
          <a:p>
            <a:pPr lvl="1"/>
            <a:r>
              <a:rPr lang="en-US" sz="1500" dirty="0">
                <a:solidFill>
                  <a:srgbClr val="0070C0"/>
                </a:solidFill>
                <a:latin typeface="Consolas" panose="020B0609020204030204" pitchFamily="49" charset="0"/>
              </a:rPr>
              <a:t>         ^</a:t>
            </a:r>
          </a:p>
          <a:p>
            <a:pPr lvl="1"/>
            <a:r>
              <a:rPr lang="en-US" sz="1500" dirty="0">
                <a:solidFill>
                  <a:srgbClr val="0070C0"/>
                </a:solidFill>
                <a:latin typeface="Consolas" panose="020B0609020204030204" pitchFamily="49" charset="0"/>
              </a:rPr>
              <a:t>pointer-const.cpp:18:9: error: assignment of read-only location ‘* </a:t>
            </a:r>
            <a:r>
              <a:rPr lang="en-US" sz="1500" dirty="0" err="1">
                <a:solidFill>
                  <a:srgbClr val="0070C0"/>
                </a:solidFill>
                <a:latin typeface="Consolas" panose="020B0609020204030204" pitchFamily="49" charset="0"/>
              </a:rPr>
              <a:t>p_x</a:t>
            </a:r>
            <a:r>
              <a:rPr lang="en-US" sz="1500" dirty="0">
                <a:solidFill>
                  <a:srgbClr val="0070C0"/>
                </a:solidFill>
                <a:latin typeface="Consolas" panose="020B0609020204030204" pitchFamily="49" charset="0"/>
              </a:rPr>
              <a:t>’</a:t>
            </a:r>
          </a:p>
          <a:p>
            <a:pPr lvl="1"/>
            <a:r>
              <a:rPr lang="en-US" sz="1500" dirty="0">
                <a:solidFill>
                  <a:srgbClr val="0070C0"/>
                </a:solidFill>
                <a:latin typeface="Consolas" panose="020B0609020204030204" pitchFamily="49" charset="0"/>
              </a:rPr>
              <a:t>     *</a:t>
            </a:r>
            <a:r>
              <a:rPr lang="en-US" sz="1500" dirty="0" err="1">
                <a:solidFill>
                  <a:srgbClr val="0070C0"/>
                </a:solidFill>
                <a:latin typeface="Consolas" panose="020B0609020204030204" pitchFamily="49" charset="0"/>
              </a:rPr>
              <a:t>p_x</a:t>
            </a:r>
            <a:r>
              <a:rPr lang="en-US" sz="1500" dirty="0">
                <a:solidFill>
                  <a:srgbClr val="0070C0"/>
                </a:solidFill>
                <a:latin typeface="Consolas" panose="020B0609020204030204" pitchFamily="49" charset="0"/>
              </a:rPr>
              <a:t> = 22</a:t>
            </a:r>
            <a:r>
              <a:rPr lang="en-US" sz="1500" dirty="0" smtClean="0">
                <a:solidFill>
                  <a:srgbClr val="0070C0"/>
                </a:solidFill>
                <a:latin typeface="Consolas" panose="020B0609020204030204" pitchFamily="49" charset="0"/>
              </a:rPr>
              <a:t>;</a:t>
            </a:r>
            <a:endParaRPr lang="en-US" sz="1500" dirty="0">
              <a:solidFill>
                <a:srgbClr val="0070C0"/>
              </a:solidFill>
              <a:latin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27977602"/>
      </p:ext>
    </p:extLst>
  </p:cSld>
  <p:clrMapOvr>
    <a:masterClrMapping/>
  </p:clrMapOvr>
  <mc:AlternateContent xmlns:mc="http://schemas.openxmlformats.org/markup-compatibility/2006">
    <mc:Choice xmlns:p14="http://schemas.microsoft.com/office/powerpoint/2010/main" Requires="p14">
      <p:transition spd="slow" p14:dur="2000" advTm="54429"/>
    </mc:Choice>
    <mc:Fallback>
      <p:transition spd="slow" advTm="5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Reading these declarations</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US" dirty="0" smtClean="0"/>
              <a:t>Read the declaration</a:t>
            </a:r>
          </a:p>
          <a:p>
            <a:pPr marL="800100" lvl="2" indent="0">
              <a:buNone/>
            </a:pPr>
            <a:r>
              <a:rPr lang="en-CA" dirty="0" smtClean="0">
                <a:latin typeface="Consolas" panose="020B0609020204030204" pitchFamily="49" charset="0"/>
              </a:rPr>
              <a:t>	</a:t>
            </a:r>
            <a:r>
              <a:rPr lang="en-CA" dirty="0" err="1" smtClean="0">
                <a:latin typeface="Consolas" panose="020B0609020204030204" pitchFamily="49" charset="0"/>
              </a:rPr>
              <a:t>int</a:t>
            </a:r>
            <a:r>
              <a:rPr lang="en-CA" dirty="0" smtClean="0">
                <a:latin typeface="Consolas" panose="020B0609020204030204" pitchFamily="49" charset="0"/>
              </a:rPr>
              <a:t> </a:t>
            </a:r>
            <a:r>
              <a:rPr lang="en-CA" b="1" dirty="0" err="1">
                <a:solidFill>
                  <a:srgbClr val="FF0000"/>
                </a:solidFill>
                <a:latin typeface="Consolas" panose="020B0609020204030204" pitchFamily="49" charset="0"/>
              </a:rPr>
              <a:t>const</a:t>
            </a:r>
            <a:r>
              <a:rPr lang="en-CA" dirty="0">
                <a:latin typeface="Consolas" panose="020B0609020204030204" pitchFamily="49" charset="0"/>
              </a:rPr>
              <a:t> *</a:t>
            </a:r>
            <a:r>
              <a:rPr lang="en-CA" dirty="0" err="1" smtClean="0">
                <a:latin typeface="Consolas" panose="020B0609020204030204" pitchFamily="49" charset="0"/>
              </a:rPr>
              <a:t>p_x</a:t>
            </a:r>
            <a:r>
              <a:rPr lang="en-CA" dirty="0" smtClean="0">
                <a:latin typeface="Consolas" panose="020B0609020204030204" pitchFamily="49" charset="0"/>
              </a:rPr>
              <a:t>{ … };</a:t>
            </a:r>
            <a:endParaRPr lang="en-US" dirty="0"/>
          </a:p>
          <a:p>
            <a:pPr marL="0" indent="0">
              <a:buNone/>
            </a:pPr>
            <a:r>
              <a:rPr lang="en-US" dirty="0" smtClean="0"/>
              <a:t>      as saying </a:t>
            </a:r>
            <a:r>
              <a:rPr lang="en-US" i="1" dirty="0" smtClean="0"/>
              <a:t>“what is at the address </a:t>
            </a:r>
            <a:r>
              <a:rPr lang="en-US" dirty="0" err="1" smtClean="0">
                <a:latin typeface="Consolas" panose="020B0609020204030204" pitchFamily="49" charset="0"/>
              </a:rPr>
              <a:t>p_x</a:t>
            </a:r>
            <a:r>
              <a:rPr lang="en-US" i="1" dirty="0" smtClean="0"/>
              <a:t> is constant”</a:t>
            </a:r>
          </a:p>
          <a:p>
            <a:pPr marL="0" indent="0">
              <a:buNone/>
            </a:pPr>
            <a:endParaRPr lang="en-US" i="1" dirty="0"/>
          </a:p>
          <a:p>
            <a:r>
              <a:rPr lang="en-US" dirty="0"/>
              <a:t>Read the declaration</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a:t>
            </a:r>
            <a:r>
              <a:rPr lang="en-CA" dirty="0" smtClean="0">
                <a:latin typeface="Consolas" panose="020B0609020204030204" pitchFamily="49" charset="0"/>
              </a:rPr>
              <a:t>*</a:t>
            </a:r>
            <a:r>
              <a:rPr lang="en-CA" b="1" dirty="0" err="1" smtClean="0">
                <a:solidFill>
                  <a:srgbClr val="FF0000"/>
                </a:solidFill>
                <a:latin typeface="Consolas" panose="020B0609020204030204" pitchFamily="49" charset="0"/>
              </a:rPr>
              <a:t>const</a:t>
            </a:r>
            <a:r>
              <a:rPr lang="en-CA" dirty="0" smtClean="0">
                <a:latin typeface="Consolas" panose="020B0609020204030204" pitchFamily="49" charset="0"/>
              </a:rPr>
              <a:t> </a:t>
            </a:r>
            <a:r>
              <a:rPr lang="en-CA" dirty="0" err="1" smtClean="0">
                <a:latin typeface="Consolas" panose="020B0609020204030204" pitchFamily="49" charset="0"/>
              </a:rPr>
              <a:t>p_x</a:t>
            </a:r>
            <a:r>
              <a:rPr lang="en-CA" dirty="0">
                <a:latin typeface="Consolas" panose="020B0609020204030204" pitchFamily="49" charset="0"/>
              </a:rPr>
              <a:t>{ … };</a:t>
            </a:r>
            <a:endParaRPr lang="en-US" dirty="0"/>
          </a:p>
          <a:p>
            <a:pPr marL="0" indent="0">
              <a:buNone/>
            </a:pPr>
            <a:r>
              <a:rPr lang="en-US" dirty="0"/>
              <a:t>      as saying </a:t>
            </a:r>
            <a:r>
              <a:rPr lang="en-US" i="1" dirty="0" smtClean="0"/>
              <a:t>“the pointer </a:t>
            </a:r>
            <a:r>
              <a:rPr lang="en-US" dirty="0" err="1">
                <a:latin typeface="Consolas" panose="020B0609020204030204" pitchFamily="49" charset="0"/>
              </a:rPr>
              <a:t>p_x</a:t>
            </a:r>
            <a:r>
              <a:rPr lang="en-US" i="1" dirty="0"/>
              <a:t> is constant”</a:t>
            </a:r>
            <a:endParaRPr lang="en-US" dirty="0"/>
          </a:p>
          <a:p>
            <a:endParaRPr lang="en-US" dirty="0" smtClean="0"/>
          </a:p>
          <a:p>
            <a:r>
              <a:rPr lang="en-US" dirty="0" smtClean="0"/>
              <a:t>Finally, </a:t>
            </a:r>
            <a:r>
              <a:rPr lang="en-US" dirty="0"/>
              <a:t>r</a:t>
            </a:r>
            <a:r>
              <a:rPr lang="en-US" dirty="0" smtClean="0"/>
              <a:t>ead </a:t>
            </a:r>
            <a:r>
              <a:rPr lang="en-US" dirty="0"/>
              <a:t>the declaration</a:t>
            </a:r>
          </a:p>
          <a:p>
            <a:pPr marL="800100" lvl="2" indent="0">
              <a:buNone/>
            </a:pPr>
            <a:r>
              <a:rPr lang="en-CA" dirty="0">
                <a:latin typeface="Consolas" panose="020B0609020204030204" pitchFamily="49" charset="0"/>
              </a:rPr>
              <a:t>	</a:t>
            </a:r>
            <a:r>
              <a:rPr lang="en-CA" dirty="0" err="1">
                <a:latin typeface="Consolas" panose="020B0609020204030204" pitchFamily="49" charset="0"/>
              </a:rPr>
              <a:t>int</a:t>
            </a:r>
            <a:r>
              <a:rPr lang="en-CA" dirty="0">
                <a:latin typeface="Consolas" panose="020B0609020204030204" pitchFamily="49" charset="0"/>
              </a:rPr>
              <a:t> </a:t>
            </a:r>
            <a:r>
              <a:rPr lang="en-CA" b="1" dirty="0" err="1">
                <a:solidFill>
                  <a:srgbClr val="FF0000"/>
                </a:solidFill>
                <a:latin typeface="Consolas" panose="020B0609020204030204" pitchFamily="49" charset="0"/>
              </a:rPr>
              <a:t>const</a:t>
            </a:r>
            <a:r>
              <a:rPr lang="en-CA" dirty="0">
                <a:latin typeface="Consolas" panose="020B0609020204030204" pitchFamily="49" charset="0"/>
              </a:rPr>
              <a:t> </a:t>
            </a:r>
            <a:r>
              <a:rPr lang="en-CA" dirty="0" smtClean="0">
                <a:latin typeface="Consolas" panose="020B0609020204030204" pitchFamily="49" charset="0"/>
              </a:rPr>
              <a:t>*</a:t>
            </a:r>
            <a:r>
              <a:rPr lang="en-CA" b="1" dirty="0" err="1" smtClean="0">
                <a:solidFill>
                  <a:srgbClr val="FF0000"/>
                </a:solidFill>
                <a:latin typeface="Consolas" panose="020B0609020204030204" pitchFamily="49" charset="0"/>
              </a:rPr>
              <a:t>const</a:t>
            </a:r>
            <a:r>
              <a:rPr lang="en-CA" dirty="0" smtClean="0">
                <a:latin typeface="Consolas" panose="020B0609020204030204" pitchFamily="49" charset="0"/>
              </a:rPr>
              <a:t> </a:t>
            </a:r>
            <a:r>
              <a:rPr lang="en-CA" dirty="0" err="1" smtClean="0">
                <a:latin typeface="Consolas" panose="020B0609020204030204" pitchFamily="49" charset="0"/>
              </a:rPr>
              <a:t>p_x</a:t>
            </a:r>
            <a:r>
              <a:rPr lang="en-CA" dirty="0">
                <a:latin typeface="Consolas" panose="020B0609020204030204" pitchFamily="49" charset="0"/>
              </a:rPr>
              <a:t>{ … };</a:t>
            </a:r>
            <a:endParaRPr lang="en-US" dirty="0"/>
          </a:p>
          <a:p>
            <a:pPr marL="0" indent="0">
              <a:buNone/>
            </a:pPr>
            <a:r>
              <a:rPr lang="en-US" dirty="0"/>
              <a:t>      as saying </a:t>
            </a:r>
            <a:r>
              <a:rPr lang="en-US" i="1" dirty="0" smtClean="0"/>
              <a:t>“the pointer </a:t>
            </a:r>
            <a:r>
              <a:rPr lang="en-US" dirty="0" err="1">
                <a:latin typeface="Consolas" panose="020B0609020204030204" pitchFamily="49" charset="0"/>
              </a:rPr>
              <a:t>p_x</a:t>
            </a:r>
            <a:r>
              <a:rPr lang="en-US" i="1" dirty="0" smtClean="0"/>
              <a:t> and what is at</a:t>
            </a:r>
          </a:p>
          <a:p>
            <a:pPr marL="0" indent="0">
              <a:buNone/>
            </a:pPr>
            <a:r>
              <a:rPr lang="en-US" i="1" dirty="0"/>
              <a:t> </a:t>
            </a:r>
            <a:r>
              <a:rPr lang="en-US" i="1" dirty="0" smtClean="0"/>
              <a:t>                        that </a:t>
            </a:r>
            <a:r>
              <a:rPr lang="en-US" i="1" dirty="0"/>
              <a:t>address </a:t>
            </a:r>
            <a:r>
              <a:rPr lang="en-US" i="1" dirty="0" smtClean="0"/>
              <a:t>are both </a:t>
            </a:r>
            <a:r>
              <a:rPr lang="en-US" i="1" dirty="0"/>
              <a:t>constant</a:t>
            </a:r>
            <a:r>
              <a:rPr lang="en-US" i="1" dirty="0" smtClean="0"/>
              <a:t>”</a:t>
            </a:r>
            <a:endParaRPr lang="en-US" i="1"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30974624"/>
      </p:ext>
    </p:extLst>
  </p:cSld>
  <p:clrMapOvr>
    <a:masterClrMapping/>
  </p:clrMapOvr>
  <mc:AlternateContent xmlns:mc="http://schemas.openxmlformats.org/markup-compatibility/2006">
    <mc:Choice xmlns:p14="http://schemas.microsoft.com/office/powerpoint/2010/main" Requires="p14">
      <p:transition spd="slow" p14:dur="2000" advTm="27695"/>
    </mc:Choice>
    <mc:Fallback>
      <p:transition spd="slow" advTm="27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Addresses of constants</a:t>
            </a:r>
            <a:endParaRPr lang="en-CA" dirty="0">
              <a:latin typeface="Consolas" panose="020B0609020204030204" pitchFamily="49" charset="0"/>
            </a:endParaRPr>
          </a:p>
        </p:txBody>
      </p:sp>
      <p:sp>
        <p:nvSpPr>
          <p:cNvPr id="3" name="Content Placeholder 2"/>
          <p:cNvSpPr>
            <a:spLocks noGrp="1"/>
          </p:cNvSpPr>
          <p:nvPr>
            <p:ph idx="1"/>
          </p:nvPr>
        </p:nvSpPr>
        <p:spPr/>
        <p:txBody>
          <a:bodyPr/>
          <a:lstStyle/>
          <a:p>
            <a:r>
              <a:rPr lang="en-US" dirty="0" smtClean="0"/>
              <a:t>This is necessary if you assign a pointer the address of a constant:</a:t>
            </a:r>
            <a:endParaRPr lang="en-US" dirty="0" smtClean="0"/>
          </a:p>
          <a:p>
            <a:pPr marL="800100" lvl="2" indent="0">
              <a:buNone/>
            </a:pPr>
            <a:r>
              <a:rPr lang="en-US" dirty="0" err="1" smtClean="0">
                <a:latin typeface="Consolas" panose="020B0609020204030204" pitchFamily="49" charset="0"/>
              </a:rPr>
              <a:t>int</a:t>
            </a:r>
            <a:r>
              <a:rPr lang="en-US" dirty="0" smtClean="0">
                <a:latin typeface="Consolas" panose="020B0609020204030204" pitchFamily="49" charset="0"/>
              </a:rPr>
              <a:t> main() {</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N{42};</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err="1" smtClean="0">
                <a:latin typeface="Consolas" panose="020B0609020204030204" pitchFamily="49" charset="0"/>
              </a:rPr>
              <a:t>p_N</a:t>
            </a:r>
            <a:r>
              <a:rPr lang="en-US" dirty="0" smtClean="0">
                <a:latin typeface="Consolas" panose="020B0609020204030204" pitchFamily="49" charset="0"/>
              </a:rPr>
              <a:t>{ &amp;N };</a:t>
            </a:r>
          </a:p>
          <a:p>
            <a:pPr marL="800100" lvl="2" indent="0">
              <a:buNone/>
            </a:pPr>
            <a:endParaRPr lang="en-US" sz="1400" dirty="0" smtClean="0">
              <a:latin typeface="Consolas" panose="020B0609020204030204" pitchFamily="49" charset="0"/>
            </a:endParaRPr>
          </a:p>
          <a:p>
            <a:pPr marL="800100" lvl="2" indent="0">
              <a:buNone/>
            </a:pPr>
            <a:r>
              <a:rPr lang="en-US" dirty="0">
                <a:latin typeface="Consolas" panose="020B0609020204030204" pitchFamily="49" charset="0"/>
              </a:rPr>
              <a:t> </a:t>
            </a:r>
            <a:r>
              <a:rPr lang="en-US" dirty="0" smtClean="0">
                <a:latin typeface="Consolas" panose="020B0609020204030204" pitchFamily="49" charset="0"/>
              </a:rPr>
              <a:t>   // This is not allowed: you cannot assign to 'N'</a:t>
            </a:r>
          </a:p>
          <a:p>
            <a:pPr marL="800100" lvl="2" indent="0">
              <a:buNone/>
            </a:pPr>
            <a:r>
              <a:rPr lang="en-US" dirty="0" smtClean="0">
                <a:latin typeface="Consolas" panose="020B0609020204030204" pitchFamily="49" charset="0"/>
              </a:rPr>
              <a:t>    //     N = 91;</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 Try assigning to 'N' indirectly</a:t>
            </a:r>
            <a:endParaRPr lang="en-US" dirty="0">
              <a:latin typeface="Consolas" panose="020B0609020204030204" pitchFamily="49" charset="0"/>
            </a:endParaRPr>
          </a:p>
          <a:p>
            <a:pPr marL="800100" lvl="2" indent="0">
              <a:buNone/>
            </a:pPr>
            <a:r>
              <a:rPr lang="en-US" dirty="0" smtClean="0">
                <a:latin typeface="Consolas" panose="020B0609020204030204" pitchFamily="49" charset="0"/>
              </a:rPr>
              <a:t>    *</a:t>
            </a:r>
            <a:r>
              <a:rPr lang="en-US" dirty="0" err="1" smtClean="0">
                <a:latin typeface="Consolas" panose="020B0609020204030204" pitchFamily="49" charset="0"/>
              </a:rPr>
              <a:t>p_N</a:t>
            </a:r>
            <a:r>
              <a:rPr lang="en-US" dirty="0" smtClean="0">
                <a:latin typeface="Consolas" panose="020B0609020204030204" pitchFamily="49" charset="0"/>
              </a:rPr>
              <a:t> = 91;</a:t>
            </a:r>
          </a:p>
          <a:p>
            <a:pPr marL="800100" lvl="2" indent="0">
              <a:buNone/>
            </a:pPr>
            <a:endParaRPr lang="en-US" sz="1400" dirty="0">
              <a:latin typeface="Consolas" panose="020B0609020204030204" pitchFamily="49" charset="0"/>
            </a:endParaRPr>
          </a:p>
          <a:p>
            <a:pPr marL="800100" lvl="2" indent="0">
              <a:buNone/>
            </a:pPr>
            <a:r>
              <a:rPr lang="en-US" dirty="0" smtClean="0">
                <a:latin typeface="Consolas" panose="020B0609020204030204" pitchFamily="49" charset="0"/>
              </a:rPr>
              <a:t>    return 0;</a:t>
            </a:r>
          </a:p>
          <a:p>
            <a:pPr marL="800100" lvl="2" indent="0">
              <a:buNone/>
            </a:pPr>
            <a:r>
              <a:rPr lang="en-US" dirty="0" smtClean="0">
                <a:latin typeface="Consolas" panose="020B0609020204030204" pitchFamily="49" charset="0"/>
              </a:rPr>
              <a:t>}</a:t>
            </a:r>
            <a:endParaRPr lang="en-US" i="1" dirty="0"/>
          </a:p>
        </p:txBody>
      </p:sp>
      <p:sp>
        <p:nvSpPr>
          <p:cNvPr id="5" name="Rectangle 4"/>
          <p:cNvSpPr/>
          <p:nvPr/>
        </p:nvSpPr>
        <p:spPr>
          <a:xfrm>
            <a:off x="0" y="5397023"/>
            <a:ext cx="9144000" cy="1200329"/>
          </a:xfrm>
          <a:prstGeom prst="rect">
            <a:avLst/>
          </a:prstGeom>
        </p:spPr>
        <p:txBody>
          <a:bodyPr wrap="square">
            <a:spAutoFit/>
          </a:bodyPr>
          <a:lstStyle/>
          <a:p>
            <a:r>
              <a:rPr lang="en-CA" b="1" dirty="0" smtClean="0">
                <a:solidFill>
                  <a:srgbClr val="0070C0"/>
                </a:solidFill>
                <a:latin typeface="Consolas" panose="020B0609020204030204" pitchFamily="49" charset="0"/>
              </a:rPr>
              <a:t>example.cpp</a:t>
            </a:r>
            <a:r>
              <a:rPr lang="en-CA" b="1" dirty="0">
                <a:solidFill>
                  <a:srgbClr val="0070C0"/>
                </a:solidFill>
                <a:latin typeface="Consolas" panose="020B0609020204030204" pitchFamily="49" charset="0"/>
              </a:rPr>
              <a:t>:</a:t>
            </a:r>
            <a:r>
              <a:rPr lang="en-CA" dirty="0">
                <a:solidFill>
                  <a:srgbClr val="0070C0"/>
                </a:solidFill>
                <a:latin typeface="Consolas" panose="020B0609020204030204" pitchFamily="49" charset="0"/>
              </a:rPr>
              <a:t> In function ‘</a:t>
            </a:r>
            <a:r>
              <a:rPr lang="en-CA" b="1" dirty="0" err="1">
                <a:solidFill>
                  <a:srgbClr val="0070C0"/>
                </a:solidFill>
                <a:latin typeface="Consolas" panose="020B0609020204030204" pitchFamily="49" charset="0"/>
              </a:rPr>
              <a:t>int</a:t>
            </a:r>
            <a:r>
              <a:rPr lang="en-CA" b="1" dirty="0">
                <a:solidFill>
                  <a:srgbClr val="0070C0"/>
                </a:solidFill>
                <a:latin typeface="Consolas" panose="020B0609020204030204" pitchFamily="49" charset="0"/>
              </a:rPr>
              <a:t> main()</a:t>
            </a:r>
            <a:r>
              <a:rPr lang="en-CA" dirty="0">
                <a:solidFill>
                  <a:srgbClr val="0070C0"/>
                </a:solidFill>
                <a:latin typeface="Consolas" panose="020B0609020204030204" pitchFamily="49" charset="0"/>
              </a:rPr>
              <a:t>’:</a:t>
            </a:r>
          </a:p>
          <a:p>
            <a:r>
              <a:rPr lang="en-CA" b="1" dirty="0" smtClean="0">
                <a:solidFill>
                  <a:srgbClr val="0070C0"/>
                </a:solidFill>
                <a:latin typeface="Consolas" panose="020B0609020204030204" pitchFamily="49" charset="0"/>
              </a:rPr>
              <a:t>example.cpp:3:15</a:t>
            </a:r>
            <a:r>
              <a:rPr lang="en-CA" b="1" dirty="0">
                <a:solidFill>
                  <a:srgbClr val="0070C0"/>
                </a:solidFill>
                <a:latin typeface="Consolas" panose="020B0609020204030204" pitchFamily="49" charset="0"/>
              </a:rPr>
              <a:t>:</a:t>
            </a:r>
            <a:r>
              <a:rPr lang="en-CA" dirty="0">
                <a:solidFill>
                  <a:srgbClr val="0070C0"/>
                </a:solidFill>
                <a:latin typeface="Consolas" panose="020B0609020204030204" pitchFamily="49" charset="0"/>
              </a:rPr>
              <a:t> </a:t>
            </a:r>
            <a:r>
              <a:rPr lang="en-CA" b="1" dirty="0">
                <a:solidFill>
                  <a:srgbClr val="0070C0"/>
                </a:solidFill>
                <a:latin typeface="Consolas" panose="020B0609020204030204" pitchFamily="49" charset="0"/>
              </a:rPr>
              <a:t>error: </a:t>
            </a:r>
            <a:r>
              <a:rPr lang="en-CA" dirty="0">
                <a:solidFill>
                  <a:srgbClr val="0070C0"/>
                </a:solidFill>
                <a:latin typeface="Consolas" panose="020B0609020204030204" pitchFamily="49" charset="0"/>
              </a:rPr>
              <a:t>invalid conversion from ‘</a:t>
            </a:r>
            <a:r>
              <a:rPr lang="en-CA" b="1" dirty="0" err="1">
                <a:solidFill>
                  <a:srgbClr val="0070C0"/>
                </a:solidFill>
                <a:latin typeface="Consolas" panose="020B0609020204030204" pitchFamily="49" charset="0"/>
              </a:rPr>
              <a:t>const</a:t>
            </a:r>
            <a:r>
              <a:rPr lang="en-CA" b="1" dirty="0">
                <a:solidFill>
                  <a:srgbClr val="0070C0"/>
                </a:solidFill>
                <a:latin typeface="Consolas" panose="020B0609020204030204" pitchFamily="49" charset="0"/>
              </a:rPr>
              <a:t> </a:t>
            </a:r>
            <a:r>
              <a:rPr lang="en-CA" b="1" dirty="0" err="1">
                <a:solidFill>
                  <a:srgbClr val="0070C0"/>
                </a:solidFill>
                <a:latin typeface="Consolas" panose="020B0609020204030204" pitchFamily="49" charset="0"/>
              </a:rPr>
              <a:t>int</a:t>
            </a:r>
            <a:r>
              <a:rPr lang="en-CA" b="1" dirty="0">
                <a:solidFill>
                  <a:srgbClr val="0070C0"/>
                </a:solidFill>
                <a:latin typeface="Consolas" panose="020B0609020204030204" pitchFamily="49" charset="0"/>
              </a:rPr>
              <a:t>*</a:t>
            </a:r>
            <a:r>
              <a:rPr lang="en-CA" dirty="0">
                <a:solidFill>
                  <a:srgbClr val="0070C0"/>
                </a:solidFill>
                <a:latin typeface="Consolas" panose="020B0609020204030204" pitchFamily="49" charset="0"/>
              </a:rPr>
              <a:t>’ to ‘</a:t>
            </a:r>
            <a:r>
              <a:rPr lang="en-CA" b="1" dirty="0" err="1">
                <a:solidFill>
                  <a:srgbClr val="0070C0"/>
                </a:solidFill>
                <a:latin typeface="Consolas" panose="020B0609020204030204" pitchFamily="49" charset="0"/>
              </a:rPr>
              <a:t>int</a:t>
            </a:r>
            <a:r>
              <a:rPr lang="en-CA" b="1" dirty="0" smtClean="0">
                <a:solidFill>
                  <a:srgbClr val="0070C0"/>
                </a:solidFill>
                <a:latin typeface="Consolas" panose="020B0609020204030204" pitchFamily="49" charset="0"/>
              </a:rPr>
              <a:t>*</a:t>
            </a:r>
            <a:r>
              <a:rPr lang="en-CA" dirty="0" smtClean="0">
                <a:solidFill>
                  <a:srgbClr val="0070C0"/>
                </a:solidFill>
                <a:latin typeface="Consolas" panose="020B0609020204030204" pitchFamily="49" charset="0"/>
              </a:rPr>
              <a:t>’</a:t>
            </a:r>
            <a:endParaRPr lang="en-CA" dirty="0">
              <a:solidFill>
                <a:srgbClr val="0070C0"/>
              </a:solidFill>
              <a:latin typeface="Consolas" panose="020B0609020204030204" pitchFamily="49" charset="0"/>
            </a:endParaRPr>
          </a:p>
          <a:p>
            <a:r>
              <a:rPr lang="en-CA" dirty="0">
                <a:solidFill>
                  <a:srgbClr val="0070C0"/>
                </a:solidFill>
                <a:latin typeface="Consolas" panose="020B0609020204030204" pitchFamily="49" charset="0"/>
              </a:rPr>
              <a:t>     </a:t>
            </a:r>
            <a:r>
              <a:rPr lang="en-CA" dirty="0" err="1">
                <a:solidFill>
                  <a:srgbClr val="0070C0"/>
                </a:solidFill>
                <a:latin typeface="Consolas" panose="020B0609020204030204" pitchFamily="49" charset="0"/>
              </a:rPr>
              <a:t>int</a:t>
            </a:r>
            <a:r>
              <a:rPr lang="en-CA" dirty="0">
                <a:solidFill>
                  <a:srgbClr val="0070C0"/>
                </a:solidFill>
                <a:latin typeface="Consolas" panose="020B0609020204030204" pitchFamily="49" charset="0"/>
              </a:rPr>
              <a:t> *</a:t>
            </a:r>
            <a:r>
              <a:rPr lang="en-CA" dirty="0" err="1" smtClean="0">
                <a:solidFill>
                  <a:srgbClr val="0070C0"/>
                </a:solidFill>
                <a:latin typeface="Consolas" panose="020B0609020204030204" pitchFamily="49" charset="0"/>
              </a:rPr>
              <a:t>p_N</a:t>
            </a:r>
            <a:r>
              <a:rPr lang="en-CA" dirty="0" smtClean="0">
                <a:solidFill>
                  <a:srgbClr val="0070C0"/>
                </a:solidFill>
                <a:latin typeface="Consolas" panose="020B0609020204030204" pitchFamily="49" charset="0"/>
              </a:rPr>
              <a:t>{ </a:t>
            </a:r>
            <a:r>
              <a:rPr lang="en-CA" b="1" dirty="0">
                <a:solidFill>
                  <a:srgbClr val="0070C0"/>
                </a:solidFill>
                <a:latin typeface="Consolas" panose="020B0609020204030204" pitchFamily="49" charset="0"/>
              </a:rPr>
              <a:t>&amp;n</a:t>
            </a:r>
            <a:r>
              <a:rPr lang="en-CA" dirty="0">
                <a:solidFill>
                  <a:srgbClr val="0070C0"/>
                </a:solidFill>
                <a:latin typeface="Consolas" panose="020B0609020204030204" pitchFamily="49" charset="0"/>
              </a:rPr>
              <a:t> };</a:t>
            </a:r>
          </a:p>
          <a:p>
            <a:r>
              <a:rPr lang="en-CA" dirty="0">
                <a:solidFill>
                  <a:srgbClr val="0070C0"/>
                </a:solidFill>
                <a:latin typeface="Consolas" panose="020B0609020204030204" pitchFamily="49" charset="0"/>
              </a:rPr>
              <a:t>               </a:t>
            </a:r>
            <a:r>
              <a:rPr lang="en-CA" b="1" dirty="0">
                <a:solidFill>
                  <a:srgbClr val="0070C0"/>
                </a:solidFill>
                <a:latin typeface="Consolas" panose="020B0609020204030204" pitchFamily="49" charset="0"/>
              </a:rPr>
              <a:t>^~</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04964571"/>
      </p:ext>
    </p:extLst>
  </p:cSld>
  <p:clrMapOvr>
    <a:masterClrMapping/>
  </p:clrMapOvr>
  <mc:AlternateContent xmlns:mc="http://schemas.openxmlformats.org/markup-compatibility/2006">
    <mc:Choice xmlns:p14="http://schemas.microsoft.com/office/powerpoint/2010/main" Requires="p14">
      <p:transition spd="slow" p14:dur="2000" advTm="79481"/>
    </mc:Choice>
    <mc:Fallback>
      <p:transition spd="slow" advTm="79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9.3"/>
</p:tagLst>
</file>

<file path=ppt/tags/tag2.xml><?xml version="1.0" encoding="utf-8"?>
<p:tagLst xmlns:a="http://schemas.openxmlformats.org/drawingml/2006/main" xmlns:r="http://schemas.openxmlformats.org/officeDocument/2006/relationships" xmlns:p="http://schemas.openxmlformats.org/presentationml/2006/main">
  <p:tag name="TIMING" val="|58"/>
</p:tagLst>
</file>

<file path=ppt/tags/tag3.xml><?xml version="1.0" encoding="utf-8"?>
<p:tagLst xmlns:a="http://schemas.openxmlformats.org/drawingml/2006/main" xmlns:r="http://schemas.openxmlformats.org/officeDocument/2006/relationships" xmlns:p="http://schemas.openxmlformats.org/presentationml/2006/main">
  <p:tag name="TIMING" val="|32.5"/>
</p:tagLst>
</file>

<file path=ppt/tags/tag4.xml><?xml version="1.0" encoding="utf-8"?>
<p:tagLst xmlns:a="http://schemas.openxmlformats.org/drawingml/2006/main" xmlns:r="http://schemas.openxmlformats.org/officeDocument/2006/relationships" xmlns:p="http://schemas.openxmlformats.org/presentationml/2006/main">
  <p:tag name="TIMING" val="|26.1"/>
</p:tagLst>
</file>

<file path=ppt/tags/tag5.xml><?xml version="1.0" encoding="utf-8"?>
<p:tagLst xmlns:a="http://schemas.openxmlformats.org/drawingml/2006/main" xmlns:r="http://schemas.openxmlformats.org/officeDocument/2006/relationships" xmlns:p="http://schemas.openxmlformats.org/presentationml/2006/main">
  <p:tag name="TIMING" val="|73.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81074</TotalTime>
  <Words>1033</Words>
  <Application>Microsoft Office PowerPoint</Application>
  <PresentationFormat>On-screen Show (4:3)</PresentationFormat>
  <Paragraphs>164</Paragraphs>
  <Slides>14</Slides>
  <Notes>0</Notes>
  <HiddenSlides>0</HiddenSlides>
  <MMClips>11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Custom Design</vt:lpstr>
      <vt:lpstr>Protecting pointers</vt:lpstr>
      <vt:lpstr>Outline</vt:lpstr>
      <vt:lpstr>Revisiting pointers</vt:lpstr>
      <vt:lpstr>Revisiting const</vt:lpstr>
      <vt:lpstr>Disallow changes to value of variable</vt:lpstr>
      <vt:lpstr>Disallow changes to address held in pointer</vt:lpstr>
      <vt:lpstr>Disallow changes to address held in pointer and value of variable</vt:lpstr>
      <vt:lpstr>Reading these declarations</vt:lpstr>
      <vt:lpstr>Addresses of constants</vt:lpstr>
      <vt:lpstr>Addresses of constants</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1444</cp:revision>
  <dcterms:created xsi:type="dcterms:W3CDTF">2009-09-11T23:00:44Z</dcterms:created>
  <dcterms:modified xsi:type="dcterms:W3CDTF">2020-10-02T19:00:52Z</dcterms:modified>
</cp:coreProperties>
</file>